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87" r:id="rId1"/>
  </p:sldMasterIdLst>
  <p:sldIdLst>
    <p:sldId id="256" r:id="rId2"/>
    <p:sldId id="260" r:id="rId3"/>
    <p:sldId id="262" r:id="rId4"/>
    <p:sldId id="258" r:id="rId5"/>
    <p:sldId id="263" r:id="rId6"/>
    <p:sldId id="257" r:id="rId7"/>
    <p:sldId id="264" r:id="rId8"/>
    <p:sldId id="266" r:id="rId9"/>
    <p:sldId id="270" r:id="rId10"/>
    <p:sldId id="272" r:id="rId11"/>
    <p:sldId id="271" r:id="rId12"/>
    <p:sldId id="274" r:id="rId13"/>
    <p:sldId id="275" r:id="rId14"/>
    <p:sldId id="276" r:id="rId15"/>
    <p:sldId id="279" r:id="rId16"/>
    <p:sldId id="281" r:id="rId17"/>
    <p:sldId id="280" r:id="rId18"/>
    <p:sldId id="282" r:id="rId19"/>
    <p:sldId id="283" r:id="rId20"/>
    <p:sldId id="284" r:id="rId21"/>
    <p:sldId id="286" r:id="rId22"/>
    <p:sldId id="285" r:id="rId23"/>
    <p:sldId id="259" r:id="rId24"/>
    <p:sldId id="288" r:id="rId25"/>
    <p:sldId id="290" r:id="rId26"/>
    <p:sldId id="291" r:id="rId27"/>
    <p:sldId id="292" r:id="rId28"/>
    <p:sldId id="28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8268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177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5358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224248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565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0941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1640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7384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11/20/2019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6310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297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17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685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210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730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216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38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332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11/20/2019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513038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hromium.org/chromium-os/chromiumos-design-docs/verified-boot" TargetMode="External"/><Relationship Id="rId2" Type="http://schemas.openxmlformats.org/officeDocument/2006/relationships/hyperlink" Target="https://www.chromium.org/chromium-os/chromiumos-design-docs/firmware-boot-and-recover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066A-EAAA-486D-B165-9DEC1169CD11}"/>
              </a:ext>
            </a:extLst>
          </p:cNvPr>
          <p:cNvSpPr>
            <a:spLocks noGrp="1"/>
          </p:cNvSpPr>
          <p:nvPr>
            <p:ph type="ctrTitle"/>
          </p:nvPr>
        </p:nvSpPr>
        <p:spPr/>
        <p:txBody>
          <a:bodyPr/>
          <a:lstStyle/>
          <a:p>
            <a:r>
              <a:rPr lang="en-IN" dirty="0"/>
              <a:t>Case Study on Chrome OS</a:t>
            </a:r>
          </a:p>
        </p:txBody>
      </p:sp>
      <p:sp>
        <p:nvSpPr>
          <p:cNvPr id="3" name="Subtitle 2">
            <a:extLst>
              <a:ext uri="{FF2B5EF4-FFF2-40B4-BE49-F238E27FC236}">
                <a16:creationId xmlns:a16="http://schemas.microsoft.com/office/drawing/2014/main" id="{0E0B246E-2D1F-4CE0-8241-470318A07880}"/>
              </a:ext>
            </a:extLst>
          </p:cNvPr>
          <p:cNvSpPr>
            <a:spLocks noGrp="1"/>
          </p:cNvSpPr>
          <p:nvPr>
            <p:ph type="subTitle" idx="1"/>
          </p:nvPr>
        </p:nvSpPr>
        <p:spPr>
          <a:xfrm>
            <a:off x="8565159" y="4923944"/>
            <a:ext cx="3329667" cy="1117687"/>
          </a:xfrm>
        </p:spPr>
        <p:txBody>
          <a:bodyPr>
            <a:normAutofit fontScale="92500" lnSpcReduction="20000"/>
          </a:bodyPr>
          <a:lstStyle/>
          <a:p>
            <a:pPr algn="l"/>
            <a:r>
              <a:rPr lang="en-IN" dirty="0"/>
              <a:t>Prepared by:</a:t>
            </a:r>
          </a:p>
          <a:p>
            <a:pPr algn="l"/>
            <a:r>
              <a:rPr lang="en-IN" dirty="0"/>
              <a:t>     </a:t>
            </a:r>
            <a:r>
              <a:rPr lang="en-IN" sz="2600" dirty="0"/>
              <a:t>Subramanya G</a:t>
            </a:r>
          </a:p>
          <a:p>
            <a:pPr algn="l"/>
            <a:r>
              <a:rPr lang="en-IN" sz="2600" dirty="0"/>
              <a:t>    Swaroop Kumar</a:t>
            </a:r>
          </a:p>
        </p:txBody>
      </p:sp>
      <p:sp>
        <p:nvSpPr>
          <p:cNvPr id="4" name="Subtitle 2">
            <a:extLst>
              <a:ext uri="{FF2B5EF4-FFF2-40B4-BE49-F238E27FC236}">
                <a16:creationId xmlns:a16="http://schemas.microsoft.com/office/drawing/2014/main" id="{6814D560-13D1-486D-8028-40585940E9AB}"/>
              </a:ext>
            </a:extLst>
          </p:cNvPr>
          <p:cNvSpPr txBox="1">
            <a:spLocks/>
          </p:cNvSpPr>
          <p:nvPr/>
        </p:nvSpPr>
        <p:spPr>
          <a:xfrm>
            <a:off x="213284" y="4923944"/>
            <a:ext cx="3595318" cy="145168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effectLst>
                  <a:outerShdw blurRad="228600" algn="ctr" rotWithShape="0">
                    <a:prstClr val="black">
                      <a:alpha val="53000"/>
                    </a:prstClr>
                  </a:outerShdw>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outerShdw blurRad="228600" algn="ctr" rotWithShape="0">
                    <a:prstClr val="black">
                      <a:alpha val="53000"/>
                    </a:prstClr>
                  </a:outerShdw>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outerShdw blurRad="228600" algn="ctr" rotWithShape="0">
                    <a:prstClr val="black">
                      <a:alpha val="53000"/>
                    </a:prstClr>
                  </a:outerShdw>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outerShdw blurRad="228600" algn="ctr" rotWithShape="0">
                    <a:prstClr val="black">
                      <a:alpha val="53000"/>
                    </a:prstClr>
                  </a:outerShdw>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outerShdw blurRad="228600" algn="ctr" rotWithShape="0">
                    <a:prstClr val="black">
                      <a:alpha val="53000"/>
                    </a:prstClr>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t>Under the guidance of</a:t>
            </a:r>
          </a:p>
          <a:p>
            <a:pPr algn="l"/>
            <a:r>
              <a:rPr lang="en-IN" dirty="0"/>
              <a:t>     </a:t>
            </a:r>
            <a:r>
              <a:rPr lang="en-IN" sz="2400" dirty="0">
                <a:effectLst>
                  <a:outerShdw blurRad="38100" dist="38100" dir="2700000" algn="tl">
                    <a:srgbClr val="000000">
                      <a:alpha val="43137"/>
                    </a:srgbClr>
                  </a:outerShdw>
                </a:effectLst>
              </a:rPr>
              <a:t>Mr </a:t>
            </a:r>
            <a:r>
              <a:rPr lang="en-IN" sz="2400" dirty="0" err="1">
                <a:effectLst>
                  <a:outerShdw blurRad="38100" dist="38100" dir="2700000" algn="tl">
                    <a:srgbClr val="000000">
                      <a:alpha val="43137"/>
                    </a:srgbClr>
                  </a:outerShdw>
                </a:effectLst>
              </a:rPr>
              <a:t>Vedamurthy</a:t>
            </a:r>
            <a:r>
              <a:rPr lang="en-IN" sz="2400" dirty="0">
                <a:effectLst>
                  <a:outerShdw blurRad="38100" dist="38100" dir="2700000" algn="tl">
                    <a:srgbClr val="000000">
                      <a:alpha val="43137"/>
                    </a:srgbClr>
                  </a:outerShdw>
                </a:effectLst>
              </a:rPr>
              <a:t> H K</a:t>
            </a:r>
          </a:p>
        </p:txBody>
      </p:sp>
      <p:pic>
        <p:nvPicPr>
          <p:cNvPr id="6" name="Picture 5">
            <a:extLst>
              <a:ext uri="{FF2B5EF4-FFF2-40B4-BE49-F238E27FC236}">
                <a16:creationId xmlns:a16="http://schemas.microsoft.com/office/drawing/2014/main" id="{1D351A9A-AA14-4C4F-9126-3764F853D7BA}"/>
              </a:ext>
            </a:extLst>
          </p:cNvPr>
          <p:cNvPicPr>
            <a:picLocks noChangeAspect="1"/>
          </p:cNvPicPr>
          <p:nvPr/>
        </p:nvPicPr>
        <p:blipFill>
          <a:blip r:embed="rId2"/>
          <a:stretch>
            <a:fillRect/>
          </a:stretch>
        </p:blipFill>
        <p:spPr>
          <a:xfrm>
            <a:off x="680322" y="412372"/>
            <a:ext cx="1666875" cy="1771650"/>
          </a:xfrm>
          <a:prstGeom prst="rect">
            <a:avLst/>
          </a:prstGeom>
        </p:spPr>
      </p:pic>
      <p:pic>
        <p:nvPicPr>
          <p:cNvPr id="8" name="Picture 7">
            <a:extLst>
              <a:ext uri="{FF2B5EF4-FFF2-40B4-BE49-F238E27FC236}">
                <a16:creationId xmlns:a16="http://schemas.microsoft.com/office/drawing/2014/main" id="{DC14A979-FEAF-4522-B323-085AC0819C70}"/>
              </a:ext>
            </a:extLst>
          </p:cNvPr>
          <p:cNvPicPr>
            <a:picLocks noChangeAspect="1"/>
          </p:cNvPicPr>
          <p:nvPr/>
        </p:nvPicPr>
        <p:blipFill>
          <a:blip r:embed="rId3"/>
          <a:stretch>
            <a:fillRect/>
          </a:stretch>
        </p:blipFill>
        <p:spPr>
          <a:xfrm>
            <a:off x="9775971" y="471095"/>
            <a:ext cx="1727318" cy="1727318"/>
          </a:xfrm>
          <a:prstGeom prst="rect">
            <a:avLst/>
          </a:prstGeom>
        </p:spPr>
      </p:pic>
    </p:spTree>
    <p:extLst>
      <p:ext uri="{BB962C8B-B14F-4D97-AF65-F5344CB8AC3E}">
        <p14:creationId xmlns:p14="http://schemas.microsoft.com/office/powerpoint/2010/main" val="3988485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1E87-166C-424F-9B07-FF12BFE87280}"/>
              </a:ext>
            </a:extLst>
          </p:cNvPr>
          <p:cNvSpPr>
            <a:spLocks noGrp="1"/>
          </p:cNvSpPr>
          <p:nvPr>
            <p:ph type="title"/>
          </p:nvPr>
        </p:nvSpPr>
        <p:spPr/>
        <p:txBody>
          <a:bodyPr/>
          <a:lstStyle/>
          <a:p>
            <a:r>
              <a:rPr lang="en-IN" dirty="0"/>
              <a:t>Boot flowchart</a:t>
            </a:r>
          </a:p>
        </p:txBody>
      </p:sp>
      <p:sp>
        <p:nvSpPr>
          <p:cNvPr id="3" name="Content Placeholder 2">
            <a:extLst>
              <a:ext uri="{FF2B5EF4-FFF2-40B4-BE49-F238E27FC236}">
                <a16:creationId xmlns:a16="http://schemas.microsoft.com/office/drawing/2014/main" id="{F2074116-32D5-4FAF-BC8D-DB6B1D385CE1}"/>
              </a:ext>
            </a:extLst>
          </p:cNvPr>
          <p:cNvSpPr>
            <a:spLocks noGrp="1"/>
          </p:cNvSpPr>
          <p:nvPr>
            <p:ph idx="1"/>
          </p:nvPr>
        </p:nvSpPr>
        <p:spPr/>
        <p:txBody>
          <a:bodyPr/>
          <a:lstStyle/>
          <a:p>
            <a:pPr marL="0" indent="0">
              <a:buNone/>
            </a:pPr>
            <a:r>
              <a:rPr lang="en-US" dirty="0">
                <a:effectLst/>
              </a:rPr>
              <a:t>The three main downward flows in boot flowchart is:</a:t>
            </a:r>
          </a:p>
          <a:p>
            <a:r>
              <a:rPr lang="en-US" dirty="0">
                <a:effectLst/>
              </a:rPr>
              <a:t>Start of boot in read-only firmware</a:t>
            </a:r>
          </a:p>
          <a:p>
            <a:r>
              <a:rPr lang="en-US" dirty="0">
                <a:effectLst/>
              </a:rPr>
              <a:t>Normal continuation of boot, loading kernel from internal drive</a:t>
            </a:r>
          </a:p>
          <a:p>
            <a:r>
              <a:rPr lang="en-US" dirty="0">
                <a:effectLst/>
              </a:rPr>
              <a:t>Recovery mode</a:t>
            </a:r>
          </a:p>
          <a:p>
            <a:endParaRPr lang="en-IN" dirty="0"/>
          </a:p>
        </p:txBody>
      </p:sp>
    </p:spTree>
    <p:extLst>
      <p:ext uri="{BB962C8B-B14F-4D97-AF65-F5344CB8AC3E}">
        <p14:creationId xmlns:p14="http://schemas.microsoft.com/office/powerpoint/2010/main" val="2939428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95E6-BC03-40D8-A8C7-31984BDC5856}"/>
              </a:ext>
            </a:extLst>
          </p:cNvPr>
          <p:cNvSpPr>
            <a:spLocks noGrp="1"/>
          </p:cNvSpPr>
          <p:nvPr>
            <p:ph type="title"/>
          </p:nvPr>
        </p:nvSpPr>
        <p:spPr/>
        <p:txBody>
          <a:bodyPr/>
          <a:lstStyle/>
          <a:p>
            <a:r>
              <a:rPr lang="en-IN" dirty="0"/>
              <a:t>Boot flowchart</a:t>
            </a:r>
          </a:p>
        </p:txBody>
      </p:sp>
      <p:pic>
        <p:nvPicPr>
          <p:cNvPr id="5" name="Content Placeholder 4">
            <a:extLst>
              <a:ext uri="{FF2B5EF4-FFF2-40B4-BE49-F238E27FC236}">
                <a16:creationId xmlns:a16="http://schemas.microsoft.com/office/drawing/2014/main" id="{975A1B6A-98DC-44A5-BB1C-890DFC0ADC9A}"/>
              </a:ext>
            </a:extLst>
          </p:cNvPr>
          <p:cNvPicPr>
            <a:picLocks noGrp="1" noChangeAspect="1"/>
          </p:cNvPicPr>
          <p:nvPr>
            <p:ph idx="1"/>
          </p:nvPr>
        </p:nvPicPr>
        <p:blipFill>
          <a:blip r:embed="rId2"/>
          <a:stretch>
            <a:fillRect/>
          </a:stretch>
        </p:blipFill>
        <p:spPr>
          <a:xfrm>
            <a:off x="680320" y="2169021"/>
            <a:ext cx="10409925" cy="4957284"/>
          </a:xfrm>
        </p:spPr>
      </p:pic>
    </p:spTree>
    <p:extLst>
      <p:ext uri="{BB962C8B-B14F-4D97-AF65-F5344CB8AC3E}">
        <p14:creationId xmlns:p14="http://schemas.microsoft.com/office/powerpoint/2010/main" val="350830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3F5C-9C26-4F84-B357-4BB610FBEF23}"/>
              </a:ext>
            </a:extLst>
          </p:cNvPr>
          <p:cNvSpPr>
            <a:spLocks noGrp="1"/>
          </p:cNvSpPr>
          <p:nvPr>
            <p:ph type="title"/>
          </p:nvPr>
        </p:nvSpPr>
        <p:spPr/>
        <p:txBody>
          <a:bodyPr>
            <a:normAutofit/>
          </a:bodyPr>
          <a:lstStyle/>
          <a:p>
            <a:r>
              <a:rPr lang="en-US" b="1" dirty="0"/>
              <a:t>Extending verification from the kernel on upward</a:t>
            </a:r>
            <a:endParaRPr lang="en-IN" dirty="0"/>
          </a:p>
        </p:txBody>
      </p:sp>
      <p:sp>
        <p:nvSpPr>
          <p:cNvPr id="4" name="Content Placeholder 3">
            <a:extLst>
              <a:ext uri="{FF2B5EF4-FFF2-40B4-BE49-F238E27FC236}">
                <a16:creationId xmlns:a16="http://schemas.microsoft.com/office/drawing/2014/main" id="{FF371C50-F8CD-493A-ADEA-87014042548B}"/>
              </a:ext>
            </a:extLst>
          </p:cNvPr>
          <p:cNvSpPr>
            <a:spLocks noGrp="1"/>
          </p:cNvSpPr>
          <p:nvPr>
            <p:ph sz="half" idx="2"/>
          </p:nvPr>
        </p:nvSpPr>
        <p:spPr>
          <a:xfrm>
            <a:off x="5594123" y="2336872"/>
            <a:ext cx="5917556" cy="4216327"/>
          </a:xfrm>
        </p:spPr>
        <p:txBody>
          <a:bodyPr>
            <a:normAutofit fontScale="92500" lnSpcReduction="20000"/>
          </a:bodyPr>
          <a:lstStyle/>
          <a:p>
            <a:pPr algn="just"/>
            <a:r>
              <a:rPr lang="en-US" dirty="0">
                <a:effectLst/>
              </a:rPr>
              <a:t>The Chrome OS team is implementing a verified boot solution that strives to ensure that users feel secure when logging into a Chromium OS device. Verified boot starts with a read-only portion of firmware, which only executes the next chunk of boot code after verification.</a:t>
            </a:r>
          </a:p>
          <a:p>
            <a:pPr algn="just"/>
            <a:r>
              <a:rPr lang="en-US" dirty="0">
                <a:effectLst/>
              </a:rPr>
              <a:t>Verified boot strives to ensure that all executed code comes from the Chrome OS source tree, rather than from an attacker or corruption.</a:t>
            </a:r>
          </a:p>
          <a:p>
            <a:pPr algn="just"/>
            <a:r>
              <a:rPr lang="en-US" dirty="0">
                <a:effectLst/>
              </a:rPr>
              <a:t>Verified boot is focused on stopping the opportunistic attacker. While verified boot is not expected to detect every attack, the goal is to be a significant deterrent which will be improved upon iteratively.</a:t>
            </a:r>
          </a:p>
          <a:p>
            <a:pPr algn="just"/>
            <a:r>
              <a:rPr lang="en-US" dirty="0">
                <a:effectLst/>
              </a:rPr>
              <a:t>Verification during boot is performed on-the-fly to avoid delaying system start up.  It uses stored cryptographic hashes and may be compatible with any trusted kernel.</a:t>
            </a:r>
          </a:p>
          <a:p>
            <a:endParaRPr lang="en-IN" dirty="0"/>
          </a:p>
        </p:txBody>
      </p:sp>
      <p:pic>
        <p:nvPicPr>
          <p:cNvPr id="5" name="Content Placeholder 4">
            <a:extLst>
              <a:ext uri="{FF2B5EF4-FFF2-40B4-BE49-F238E27FC236}">
                <a16:creationId xmlns:a16="http://schemas.microsoft.com/office/drawing/2014/main" id="{DAD877D9-EA7A-4D06-B0FE-0B734F8424C4}"/>
              </a:ext>
            </a:extLst>
          </p:cNvPr>
          <p:cNvPicPr>
            <a:picLocks noChangeAspect="1"/>
          </p:cNvPicPr>
          <p:nvPr/>
        </p:nvPicPr>
        <p:blipFill>
          <a:blip r:embed="rId2"/>
          <a:stretch>
            <a:fillRect/>
          </a:stretch>
        </p:blipFill>
        <p:spPr>
          <a:xfrm>
            <a:off x="680321" y="2465911"/>
            <a:ext cx="4577479" cy="2685209"/>
          </a:xfrm>
          <a:prstGeom prst="rect">
            <a:avLst/>
          </a:prstGeom>
        </p:spPr>
      </p:pic>
    </p:spTree>
    <p:extLst>
      <p:ext uri="{BB962C8B-B14F-4D97-AF65-F5344CB8AC3E}">
        <p14:creationId xmlns:p14="http://schemas.microsoft.com/office/powerpoint/2010/main" val="174210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81E8-B81F-4024-93F8-A06FCCB8428F}"/>
              </a:ext>
            </a:extLst>
          </p:cNvPr>
          <p:cNvSpPr>
            <a:spLocks noGrp="1"/>
          </p:cNvSpPr>
          <p:nvPr>
            <p:ph type="title"/>
          </p:nvPr>
        </p:nvSpPr>
        <p:spPr/>
        <p:txBody>
          <a:bodyPr/>
          <a:lstStyle/>
          <a:p>
            <a:r>
              <a:rPr lang="en-IN" dirty="0"/>
              <a:t>Verified Boot Data Structures</a:t>
            </a:r>
          </a:p>
        </p:txBody>
      </p:sp>
      <p:sp>
        <p:nvSpPr>
          <p:cNvPr id="3" name="Content Placeholder 2">
            <a:extLst>
              <a:ext uri="{FF2B5EF4-FFF2-40B4-BE49-F238E27FC236}">
                <a16:creationId xmlns:a16="http://schemas.microsoft.com/office/drawing/2014/main" id="{7605CE34-1496-4C19-B233-431ED258E9DB}"/>
              </a:ext>
            </a:extLst>
          </p:cNvPr>
          <p:cNvSpPr>
            <a:spLocks noGrp="1"/>
          </p:cNvSpPr>
          <p:nvPr>
            <p:ph idx="1"/>
          </p:nvPr>
        </p:nvSpPr>
        <p:spPr>
          <a:xfrm>
            <a:off x="680321" y="2082800"/>
            <a:ext cx="10841119" cy="4556760"/>
          </a:xfrm>
        </p:spPr>
        <p:txBody>
          <a:bodyPr>
            <a:normAutofit fontScale="85000" lnSpcReduction="10000"/>
          </a:bodyPr>
          <a:lstStyle/>
          <a:p>
            <a:pPr marL="0" indent="0">
              <a:buNone/>
            </a:pPr>
            <a:r>
              <a:rPr lang="en-US" b="1" dirty="0">
                <a:effectLst/>
              </a:rPr>
              <a:t>Basic Guidelines</a:t>
            </a:r>
          </a:p>
          <a:p>
            <a:pPr marL="0" indent="0">
              <a:buNone/>
            </a:pPr>
            <a:r>
              <a:rPr lang="en-US" b="1" dirty="0">
                <a:effectLst/>
              </a:rPr>
              <a:t>Structures are versioned</a:t>
            </a:r>
          </a:p>
          <a:p>
            <a:pPr marL="0" indent="0">
              <a:buNone/>
            </a:pPr>
            <a:r>
              <a:rPr lang="en-US" dirty="0">
                <a:effectLst/>
              </a:rPr>
              <a:t>Versioning allows readers to check for older/newer structures.</a:t>
            </a:r>
            <a:br>
              <a:rPr lang="en-US" dirty="0"/>
            </a:br>
            <a:br>
              <a:rPr lang="en-US" dirty="0"/>
            </a:br>
            <a:r>
              <a:rPr lang="en-US" dirty="0">
                <a:effectLst/>
              </a:rPr>
              <a:t>This feature lets us add fields to the structures without necessarily breaking old readers and provides an upgrade path for newer readers to handle old structures.  Versioning structures will resolve the issue where kernel and firmware must be updated in unison.</a:t>
            </a:r>
            <a:br>
              <a:rPr lang="en-US" dirty="0"/>
            </a:br>
            <a:br>
              <a:rPr lang="en-US" dirty="0"/>
            </a:br>
            <a:r>
              <a:rPr lang="en-US" dirty="0">
                <a:effectLst/>
              </a:rPr>
              <a:t>Structures have a major and minor version number.</a:t>
            </a:r>
          </a:p>
          <a:p>
            <a:r>
              <a:rPr lang="en-US" dirty="0" err="1">
                <a:effectLst/>
              </a:rPr>
              <a:t>ReaderMajor</a:t>
            </a:r>
            <a:r>
              <a:rPr lang="en-US" dirty="0">
                <a:effectLst/>
              </a:rPr>
              <a:t> != </a:t>
            </a:r>
            <a:r>
              <a:rPr lang="en-US" dirty="0" err="1">
                <a:effectLst/>
              </a:rPr>
              <a:t>StructureMajor</a:t>
            </a:r>
            <a:r>
              <a:rPr lang="en-US" dirty="0">
                <a:effectLst/>
              </a:rPr>
              <a:t> - fundamental change in struct; do not attempt to parse</a:t>
            </a:r>
          </a:p>
          <a:p>
            <a:r>
              <a:rPr lang="en-US" dirty="0" err="1">
                <a:effectLst/>
              </a:rPr>
              <a:t>ReaderMinor</a:t>
            </a:r>
            <a:r>
              <a:rPr lang="en-US" dirty="0">
                <a:effectLst/>
              </a:rPr>
              <a:t> == </a:t>
            </a:r>
            <a:r>
              <a:rPr lang="en-US" dirty="0" err="1">
                <a:effectLst/>
              </a:rPr>
              <a:t>StructureMinor</a:t>
            </a:r>
            <a:r>
              <a:rPr lang="en-US" dirty="0">
                <a:effectLst/>
              </a:rPr>
              <a:t> - all is well</a:t>
            </a:r>
          </a:p>
          <a:p>
            <a:r>
              <a:rPr lang="en-US" dirty="0" err="1">
                <a:effectLst/>
              </a:rPr>
              <a:t>ReaderMinor</a:t>
            </a:r>
            <a:r>
              <a:rPr lang="en-US" dirty="0">
                <a:effectLst/>
              </a:rPr>
              <a:t> &lt; </a:t>
            </a:r>
            <a:r>
              <a:rPr lang="en-US" dirty="0" err="1">
                <a:effectLst/>
              </a:rPr>
              <a:t>StructureMinor</a:t>
            </a:r>
            <a:r>
              <a:rPr lang="en-US" dirty="0">
                <a:effectLst/>
              </a:rPr>
              <a:t> - reading a newer file; fields have been added to the struct, but the existing reader will be able to ignore them and still function</a:t>
            </a:r>
          </a:p>
          <a:p>
            <a:r>
              <a:rPr lang="en-US" dirty="0" err="1">
                <a:effectLst/>
              </a:rPr>
              <a:t>ReaderMinor</a:t>
            </a:r>
            <a:r>
              <a:rPr lang="en-US" dirty="0">
                <a:effectLst/>
              </a:rPr>
              <a:t> &gt; </a:t>
            </a:r>
            <a:r>
              <a:rPr lang="en-US" dirty="0" err="1">
                <a:effectLst/>
              </a:rPr>
              <a:t>StructureMinor</a:t>
            </a:r>
            <a:r>
              <a:rPr lang="en-US" dirty="0">
                <a:effectLst/>
              </a:rPr>
              <a:t> - reading an older file; reader won’t find the fields added since version </a:t>
            </a:r>
            <a:r>
              <a:rPr lang="en-US" dirty="0" err="1">
                <a:effectLst/>
              </a:rPr>
              <a:t>StructureMinor</a:t>
            </a:r>
            <a:r>
              <a:rPr lang="en-US" dirty="0">
                <a:effectLst/>
              </a:rPr>
              <a:t>, and should use default values for those fields</a:t>
            </a:r>
          </a:p>
          <a:p>
            <a:endParaRPr lang="en-IN" dirty="0"/>
          </a:p>
        </p:txBody>
      </p:sp>
    </p:spTree>
    <p:extLst>
      <p:ext uri="{BB962C8B-B14F-4D97-AF65-F5344CB8AC3E}">
        <p14:creationId xmlns:p14="http://schemas.microsoft.com/office/powerpoint/2010/main" val="125936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682E-746A-4B0C-BFE6-E3F33CBE2306}"/>
              </a:ext>
            </a:extLst>
          </p:cNvPr>
          <p:cNvSpPr>
            <a:spLocks noGrp="1"/>
          </p:cNvSpPr>
          <p:nvPr>
            <p:ph type="title"/>
          </p:nvPr>
        </p:nvSpPr>
        <p:spPr/>
        <p:txBody>
          <a:bodyPr>
            <a:normAutofit/>
          </a:bodyPr>
          <a:lstStyle/>
          <a:p>
            <a:r>
              <a:rPr lang="en-US" b="1" dirty="0"/>
              <a:t>Key structures keep track of their own key version and algorithm</a:t>
            </a:r>
            <a:endParaRPr lang="en-IN" dirty="0"/>
          </a:p>
        </p:txBody>
      </p:sp>
      <p:pic>
        <p:nvPicPr>
          <p:cNvPr id="6" name="Content Placeholder 5">
            <a:extLst>
              <a:ext uri="{FF2B5EF4-FFF2-40B4-BE49-F238E27FC236}">
                <a16:creationId xmlns:a16="http://schemas.microsoft.com/office/drawing/2014/main" id="{7EEDA6A5-2219-4EE3-9FA8-A009A0D2408C}"/>
              </a:ext>
            </a:extLst>
          </p:cNvPr>
          <p:cNvPicPr>
            <a:picLocks noGrp="1" noChangeAspect="1"/>
          </p:cNvPicPr>
          <p:nvPr>
            <p:ph sz="half" idx="1"/>
          </p:nvPr>
        </p:nvPicPr>
        <p:blipFill>
          <a:blip r:embed="rId2"/>
          <a:stretch>
            <a:fillRect/>
          </a:stretch>
        </p:blipFill>
        <p:spPr>
          <a:xfrm>
            <a:off x="680321" y="2336873"/>
            <a:ext cx="3132220" cy="3767899"/>
          </a:xfrm>
        </p:spPr>
      </p:pic>
      <p:sp>
        <p:nvSpPr>
          <p:cNvPr id="4" name="Content Placeholder 3">
            <a:extLst>
              <a:ext uri="{FF2B5EF4-FFF2-40B4-BE49-F238E27FC236}">
                <a16:creationId xmlns:a16="http://schemas.microsoft.com/office/drawing/2014/main" id="{74C4142E-64D4-409A-8543-A19F9AAA990B}"/>
              </a:ext>
            </a:extLst>
          </p:cNvPr>
          <p:cNvSpPr>
            <a:spLocks noGrp="1"/>
          </p:cNvSpPr>
          <p:nvPr>
            <p:ph sz="half" idx="2"/>
          </p:nvPr>
        </p:nvSpPr>
        <p:spPr>
          <a:xfrm>
            <a:off x="5350282" y="2336872"/>
            <a:ext cx="5033237" cy="3767899"/>
          </a:xfrm>
        </p:spPr>
        <p:txBody>
          <a:bodyPr/>
          <a:lstStyle/>
          <a:p>
            <a:pPr marL="0" indent="0" algn="just">
              <a:buNone/>
            </a:pPr>
            <a:r>
              <a:rPr lang="en-IN" dirty="0"/>
              <a:t>While public keys generally have some internal structure, it’s not always apparent. We can use various sizes and algorithms for different keys , so they’ve defined a </a:t>
            </a:r>
            <a:r>
              <a:rPr lang="en-IN" b="1" dirty="0" err="1"/>
              <a:t>VbPublicKey</a:t>
            </a:r>
            <a:r>
              <a:rPr lang="en-IN" b="1" dirty="0"/>
              <a:t> </a:t>
            </a:r>
            <a:r>
              <a:rPr lang="en-IN" dirty="0"/>
              <a:t>structure that simply encapsulates the public  key data along with its size and algorithm</a:t>
            </a:r>
          </a:p>
        </p:txBody>
      </p:sp>
    </p:spTree>
    <p:extLst>
      <p:ext uri="{BB962C8B-B14F-4D97-AF65-F5344CB8AC3E}">
        <p14:creationId xmlns:p14="http://schemas.microsoft.com/office/powerpoint/2010/main" val="2820701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F79E-F337-45B3-92E0-FF4A464A6B8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BDAEB20F-9560-47A6-9C22-79A87BC270FA}"/>
              </a:ext>
            </a:extLst>
          </p:cNvPr>
          <p:cNvPicPr>
            <a:picLocks noGrp="1" noChangeAspect="1"/>
          </p:cNvPicPr>
          <p:nvPr>
            <p:ph sz="half" idx="1"/>
          </p:nvPr>
        </p:nvPicPr>
        <p:blipFill>
          <a:blip r:embed="rId2"/>
          <a:stretch>
            <a:fillRect/>
          </a:stretch>
        </p:blipFill>
        <p:spPr>
          <a:xfrm>
            <a:off x="680320" y="2171224"/>
            <a:ext cx="3361475" cy="3599316"/>
          </a:xfrm>
        </p:spPr>
      </p:pic>
      <p:sp>
        <p:nvSpPr>
          <p:cNvPr id="4" name="Content Placeholder 3">
            <a:extLst>
              <a:ext uri="{FF2B5EF4-FFF2-40B4-BE49-F238E27FC236}">
                <a16:creationId xmlns:a16="http://schemas.microsoft.com/office/drawing/2014/main" id="{127B03E8-5935-4D39-BBCE-5A26085126CF}"/>
              </a:ext>
            </a:extLst>
          </p:cNvPr>
          <p:cNvSpPr>
            <a:spLocks noGrp="1"/>
          </p:cNvSpPr>
          <p:nvPr>
            <p:ph sz="half" idx="2"/>
          </p:nvPr>
        </p:nvSpPr>
        <p:spPr>
          <a:xfrm>
            <a:off x="5350283" y="2336873"/>
            <a:ext cx="4700058" cy="3599316"/>
          </a:xfrm>
        </p:spPr>
        <p:txBody>
          <a:bodyPr/>
          <a:lstStyle/>
          <a:p>
            <a:pPr marL="0" indent="0" algn="just">
              <a:buNone/>
            </a:pPr>
            <a:r>
              <a:rPr lang="en-US" b="1" dirty="0" err="1">
                <a:effectLst/>
              </a:rPr>
              <a:t>VbSignature</a:t>
            </a:r>
            <a:r>
              <a:rPr lang="en-US" b="1" dirty="0">
                <a:effectLst/>
              </a:rPr>
              <a:t> </a:t>
            </a:r>
            <a:r>
              <a:rPr lang="en-US" dirty="0">
                <a:effectLst/>
              </a:rPr>
              <a:t>structures are very similar, but instead of the algorithm and version they only remember the length of data they signed.  A signature data blob is usually a hash that has been encrypted with a private key. The corresponding public key must be used to extract the original hash. In some cases we may also use a </a:t>
            </a:r>
            <a:r>
              <a:rPr lang="en-US" dirty="0" err="1">
                <a:effectLst/>
              </a:rPr>
              <a:t>VbSignature</a:t>
            </a:r>
            <a:r>
              <a:rPr lang="en-US" dirty="0">
                <a:effectLst/>
              </a:rPr>
              <a:t> structure for a nonencrypted hash.</a:t>
            </a:r>
            <a:endParaRPr lang="en-IN" dirty="0"/>
          </a:p>
        </p:txBody>
      </p:sp>
    </p:spTree>
    <p:extLst>
      <p:ext uri="{BB962C8B-B14F-4D97-AF65-F5344CB8AC3E}">
        <p14:creationId xmlns:p14="http://schemas.microsoft.com/office/powerpoint/2010/main" val="280634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E227AA-5903-4459-B15A-598A8A5F36C1}"/>
              </a:ext>
            </a:extLst>
          </p:cNvPr>
          <p:cNvSpPr txBox="1">
            <a:spLocks/>
          </p:cNvSpPr>
          <p:nvPr/>
        </p:nvSpPr>
        <p:spPr>
          <a:xfrm>
            <a:off x="519202" y="523312"/>
            <a:ext cx="10011637" cy="5907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400" b="1" dirty="0">
                <a:effectLst/>
              </a:rPr>
              <a:t>The public key and signature headers know how to find their data</a:t>
            </a:r>
          </a:p>
          <a:p>
            <a:pPr marL="0" indent="0" algn="just">
              <a:buNone/>
            </a:pPr>
            <a:r>
              <a:rPr lang="en-US" sz="2400" dirty="0">
                <a:effectLst/>
              </a:rPr>
              <a:t>Given a pointer to the </a:t>
            </a:r>
            <a:r>
              <a:rPr lang="en-US" sz="2400" dirty="0" err="1">
                <a:effectLst/>
              </a:rPr>
              <a:t>VbPublicKey</a:t>
            </a:r>
            <a:r>
              <a:rPr lang="en-US" sz="2400" dirty="0">
                <a:effectLst/>
              </a:rPr>
              <a:t> or </a:t>
            </a:r>
            <a:r>
              <a:rPr lang="en-US" sz="2400" dirty="0" err="1">
                <a:effectLst/>
              </a:rPr>
              <a:t>VbSignature</a:t>
            </a:r>
            <a:r>
              <a:rPr lang="en-US" sz="2400" dirty="0">
                <a:effectLst/>
              </a:rPr>
              <a:t> header, you can find the corresponding data, which may not be immediately following the header itself.  This lets us put the header structs as sub-structs in the major structures (preambles, etc.), followed by the data, without needing to pass in data pointers separately.</a:t>
            </a:r>
          </a:p>
          <a:p>
            <a:pPr marL="0" indent="0" algn="just">
              <a:buNone/>
            </a:pPr>
            <a:br>
              <a:rPr lang="en-US" sz="2400" dirty="0"/>
            </a:br>
            <a:r>
              <a:rPr lang="en-US" sz="2400" dirty="0">
                <a:effectLst/>
              </a:rPr>
              <a:t>Functions should take header pointers rather than raw data wherever possible.</a:t>
            </a:r>
          </a:p>
          <a:p>
            <a:pPr marL="0" indent="0">
              <a:buNone/>
            </a:pPr>
            <a:endParaRPr lang="en-US" sz="2400" b="1" dirty="0">
              <a:effectLst/>
            </a:endParaRPr>
          </a:p>
          <a:p>
            <a:pPr marL="0" indent="0">
              <a:buNone/>
            </a:pPr>
            <a:r>
              <a:rPr lang="en-US" sz="2400" b="1" dirty="0">
                <a:effectLst/>
              </a:rPr>
              <a:t>Common structures are reused</a:t>
            </a:r>
          </a:p>
          <a:p>
            <a:pPr marL="0" indent="0">
              <a:buNone/>
            </a:pPr>
            <a:r>
              <a:rPr lang="en-US" sz="2400" dirty="0">
                <a:effectLst/>
              </a:rPr>
              <a:t>Keys, signatures, and key blocks are used by firmware and kernel algorithms. Common code for generating and parsing is reused.</a:t>
            </a:r>
          </a:p>
        </p:txBody>
      </p:sp>
    </p:spTree>
    <p:extLst>
      <p:ext uri="{BB962C8B-B14F-4D97-AF65-F5344CB8AC3E}">
        <p14:creationId xmlns:p14="http://schemas.microsoft.com/office/powerpoint/2010/main" val="1295422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0EC9-2538-4141-A63C-232B5D26ACAB}"/>
              </a:ext>
            </a:extLst>
          </p:cNvPr>
          <p:cNvSpPr>
            <a:spLocks noGrp="1"/>
          </p:cNvSpPr>
          <p:nvPr>
            <p:ph type="title"/>
          </p:nvPr>
        </p:nvSpPr>
        <p:spPr/>
        <p:txBody>
          <a:bodyPr/>
          <a:lstStyle/>
          <a:p>
            <a:r>
              <a:rPr lang="en-IN" dirty="0"/>
              <a:t>Major structure</a:t>
            </a:r>
            <a:br>
              <a:rPr lang="en-IN" dirty="0"/>
            </a:br>
            <a:r>
              <a:rPr lang="en-IN" sz="3000" dirty="0"/>
              <a:t>Key block</a:t>
            </a:r>
          </a:p>
        </p:txBody>
      </p:sp>
      <p:pic>
        <p:nvPicPr>
          <p:cNvPr id="6" name="Content Placeholder 5">
            <a:extLst>
              <a:ext uri="{FF2B5EF4-FFF2-40B4-BE49-F238E27FC236}">
                <a16:creationId xmlns:a16="http://schemas.microsoft.com/office/drawing/2014/main" id="{5D66C167-DDF2-46F5-B352-AE67C6A05428}"/>
              </a:ext>
            </a:extLst>
          </p:cNvPr>
          <p:cNvPicPr>
            <a:picLocks noGrp="1" noChangeAspect="1"/>
          </p:cNvPicPr>
          <p:nvPr>
            <p:ph sz="half" idx="1"/>
          </p:nvPr>
        </p:nvPicPr>
        <p:blipFill>
          <a:blip r:embed="rId2"/>
          <a:stretch>
            <a:fillRect/>
          </a:stretch>
        </p:blipFill>
        <p:spPr>
          <a:xfrm>
            <a:off x="387083" y="2103120"/>
            <a:ext cx="4957077" cy="4643120"/>
          </a:xfrm>
        </p:spPr>
      </p:pic>
      <p:sp>
        <p:nvSpPr>
          <p:cNvPr id="4" name="Content Placeholder 3">
            <a:extLst>
              <a:ext uri="{FF2B5EF4-FFF2-40B4-BE49-F238E27FC236}">
                <a16:creationId xmlns:a16="http://schemas.microsoft.com/office/drawing/2014/main" id="{F107495B-9EF8-4DF1-9C4C-94A208BCA16E}"/>
              </a:ext>
            </a:extLst>
          </p:cNvPr>
          <p:cNvSpPr>
            <a:spLocks noGrp="1"/>
          </p:cNvSpPr>
          <p:nvPr>
            <p:ph sz="half" idx="2"/>
          </p:nvPr>
        </p:nvSpPr>
        <p:spPr>
          <a:xfrm>
            <a:off x="5354322" y="2286072"/>
            <a:ext cx="6685278" cy="4287447"/>
          </a:xfrm>
        </p:spPr>
        <p:txBody>
          <a:bodyPr>
            <a:normAutofit lnSpcReduction="10000"/>
          </a:bodyPr>
          <a:lstStyle/>
          <a:p>
            <a:pPr marL="0" indent="0" algn="just">
              <a:buNone/>
            </a:pPr>
            <a:r>
              <a:rPr lang="en-US" dirty="0">
                <a:effectLst/>
              </a:rPr>
              <a:t>At the beginning of a firmware or kernel image is a </a:t>
            </a:r>
            <a:r>
              <a:rPr lang="en-US" b="1" dirty="0">
                <a:effectLst/>
              </a:rPr>
              <a:t>key block</a:t>
            </a:r>
            <a:r>
              <a:rPr lang="en-US" dirty="0">
                <a:effectLst/>
              </a:rPr>
              <a:t> that contains the subkey used to sign the rest of the data in the image. The subkey itself is signed by some higher key, which is presumably more secure or robust.</a:t>
            </a:r>
          </a:p>
          <a:p>
            <a:pPr marL="0" indent="0" algn="just">
              <a:buNone/>
            </a:pPr>
            <a:r>
              <a:rPr lang="en-US" dirty="0">
                <a:effectLst/>
              </a:rPr>
              <a:t>The key block itself is either signed (by Google) or simply </a:t>
            </a:r>
            <a:r>
              <a:rPr lang="en-US" dirty="0" err="1">
                <a:effectLst/>
              </a:rPr>
              <a:t>checksummed</a:t>
            </a:r>
            <a:r>
              <a:rPr lang="en-US" dirty="0">
                <a:effectLst/>
              </a:rPr>
              <a:t> (for self-signed developer images), so only one of the two </a:t>
            </a:r>
            <a:r>
              <a:rPr lang="en-US" dirty="0" err="1">
                <a:effectLst/>
              </a:rPr>
              <a:t>VbSignatures</a:t>
            </a:r>
            <a:r>
              <a:rPr lang="en-US" dirty="0">
                <a:effectLst/>
              </a:rPr>
              <a:t> is used to validate it. The reason we have two </a:t>
            </a:r>
            <a:r>
              <a:rPr lang="en-US" dirty="0" err="1">
                <a:effectLst/>
              </a:rPr>
              <a:t>VbSignatures</a:t>
            </a:r>
            <a:r>
              <a:rPr lang="en-US" dirty="0">
                <a:effectLst/>
              </a:rPr>
              <a:t> in the key block header is so that we can build one image that can be validated in either way, which makes testing and development much simpler.</a:t>
            </a:r>
          </a:p>
          <a:p>
            <a:pPr marL="0" indent="0" algn="just">
              <a:buNone/>
            </a:pPr>
            <a:br>
              <a:rPr lang="en-US" dirty="0"/>
            </a:br>
            <a:r>
              <a:rPr lang="en-US" dirty="0">
                <a:effectLst/>
              </a:rPr>
              <a:t>This key block structure is identical for firmware and kernel images, so the code to create and verify it can be shared.</a:t>
            </a:r>
            <a:endParaRPr lang="en-IN" dirty="0"/>
          </a:p>
        </p:txBody>
      </p:sp>
    </p:spTree>
    <p:extLst>
      <p:ext uri="{BB962C8B-B14F-4D97-AF65-F5344CB8AC3E}">
        <p14:creationId xmlns:p14="http://schemas.microsoft.com/office/powerpoint/2010/main" val="7607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4BC-D0F4-4E67-8A5E-8D0C250EDAEA}"/>
              </a:ext>
            </a:extLst>
          </p:cNvPr>
          <p:cNvSpPr>
            <a:spLocks noGrp="1"/>
          </p:cNvSpPr>
          <p:nvPr>
            <p:ph type="title"/>
          </p:nvPr>
        </p:nvSpPr>
        <p:spPr/>
        <p:txBody>
          <a:bodyPr/>
          <a:lstStyle/>
          <a:p>
            <a:r>
              <a:rPr lang="en-IN" b="1" dirty="0"/>
              <a:t>Firmware image</a:t>
            </a:r>
            <a:endParaRPr lang="en-IN" dirty="0"/>
          </a:p>
        </p:txBody>
      </p:sp>
      <p:pic>
        <p:nvPicPr>
          <p:cNvPr id="6" name="Content Placeholder 5">
            <a:extLst>
              <a:ext uri="{FF2B5EF4-FFF2-40B4-BE49-F238E27FC236}">
                <a16:creationId xmlns:a16="http://schemas.microsoft.com/office/drawing/2014/main" id="{B988D2B6-F427-49A3-BE12-2B2962690D4F}"/>
              </a:ext>
            </a:extLst>
          </p:cNvPr>
          <p:cNvPicPr>
            <a:picLocks noGrp="1" noChangeAspect="1"/>
          </p:cNvPicPr>
          <p:nvPr>
            <p:ph sz="half" idx="1"/>
          </p:nvPr>
        </p:nvPicPr>
        <p:blipFill>
          <a:blip r:embed="rId2"/>
          <a:stretch>
            <a:fillRect/>
          </a:stretch>
        </p:blipFill>
        <p:spPr>
          <a:xfrm>
            <a:off x="680320" y="2123440"/>
            <a:ext cx="5026849" cy="4582160"/>
          </a:xfrm>
        </p:spPr>
      </p:pic>
      <p:sp>
        <p:nvSpPr>
          <p:cNvPr id="4" name="Content Placeholder 3">
            <a:extLst>
              <a:ext uri="{FF2B5EF4-FFF2-40B4-BE49-F238E27FC236}">
                <a16:creationId xmlns:a16="http://schemas.microsoft.com/office/drawing/2014/main" id="{77CBC7BB-B5DE-4E22-A876-9A3E8CB6EAFD}"/>
              </a:ext>
            </a:extLst>
          </p:cNvPr>
          <p:cNvSpPr>
            <a:spLocks noGrp="1"/>
          </p:cNvSpPr>
          <p:nvPr>
            <p:ph sz="half" idx="2"/>
          </p:nvPr>
        </p:nvSpPr>
        <p:spPr>
          <a:xfrm>
            <a:off x="5594124" y="2225112"/>
            <a:ext cx="6201636" cy="4256968"/>
          </a:xfrm>
        </p:spPr>
        <p:txBody>
          <a:bodyPr>
            <a:normAutofit/>
          </a:bodyPr>
          <a:lstStyle/>
          <a:p>
            <a:pPr marL="0" indent="0" algn="just">
              <a:buNone/>
            </a:pPr>
            <a:r>
              <a:rPr lang="en-US" dirty="0">
                <a:effectLst/>
              </a:rPr>
              <a:t>A firmware image consists of a key block, a firmware </a:t>
            </a:r>
            <a:r>
              <a:rPr lang="en-US" b="1" dirty="0">
                <a:effectLst/>
              </a:rPr>
              <a:t>preamble</a:t>
            </a:r>
            <a:r>
              <a:rPr lang="en-US" dirty="0">
                <a:effectLst/>
              </a:rPr>
              <a:t>, and the firmware body.  The key block, preamble, and body do not directly point to each other, so they can be read into separate blocks of memory. The firmware preamble is signed by the key block, and contains the signature of the firmware body plus another subkey which will be used to validate the kernel image.</a:t>
            </a:r>
            <a:endParaRPr lang="en-IN" b="1" dirty="0"/>
          </a:p>
        </p:txBody>
      </p:sp>
    </p:spTree>
    <p:extLst>
      <p:ext uri="{BB962C8B-B14F-4D97-AF65-F5344CB8AC3E}">
        <p14:creationId xmlns:p14="http://schemas.microsoft.com/office/powerpoint/2010/main" val="223987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206D-B15E-4B0B-995D-84134E7C720C}"/>
              </a:ext>
            </a:extLst>
          </p:cNvPr>
          <p:cNvSpPr>
            <a:spLocks noGrp="1"/>
          </p:cNvSpPr>
          <p:nvPr>
            <p:ph type="title"/>
          </p:nvPr>
        </p:nvSpPr>
        <p:spPr/>
        <p:txBody>
          <a:bodyPr/>
          <a:lstStyle/>
          <a:p>
            <a:r>
              <a:rPr lang="en-IN" b="1" dirty="0"/>
              <a:t>Kernel image</a:t>
            </a:r>
            <a:endParaRPr lang="en-IN" dirty="0"/>
          </a:p>
        </p:txBody>
      </p:sp>
      <p:pic>
        <p:nvPicPr>
          <p:cNvPr id="6" name="Content Placeholder 5">
            <a:extLst>
              <a:ext uri="{FF2B5EF4-FFF2-40B4-BE49-F238E27FC236}">
                <a16:creationId xmlns:a16="http://schemas.microsoft.com/office/drawing/2014/main" id="{E37DD41E-1E9B-4FB3-91A2-D9BE8E443615}"/>
              </a:ext>
            </a:extLst>
          </p:cNvPr>
          <p:cNvPicPr>
            <a:picLocks noGrp="1" noChangeAspect="1"/>
          </p:cNvPicPr>
          <p:nvPr>
            <p:ph sz="half" idx="1"/>
          </p:nvPr>
        </p:nvPicPr>
        <p:blipFill>
          <a:blip r:embed="rId2"/>
          <a:stretch>
            <a:fillRect/>
          </a:stretch>
        </p:blipFill>
        <p:spPr>
          <a:xfrm>
            <a:off x="680320" y="2214880"/>
            <a:ext cx="4409839" cy="4368780"/>
          </a:xfrm>
        </p:spPr>
      </p:pic>
      <p:sp>
        <p:nvSpPr>
          <p:cNvPr id="4" name="Content Placeholder 3">
            <a:extLst>
              <a:ext uri="{FF2B5EF4-FFF2-40B4-BE49-F238E27FC236}">
                <a16:creationId xmlns:a16="http://schemas.microsoft.com/office/drawing/2014/main" id="{650AC089-1EB4-40CB-A9D7-AA3497E0EA77}"/>
              </a:ext>
            </a:extLst>
          </p:cNvPr>
          <p:cNvSpPr>
            <a:spLocks noGrp="1"/>
          </p:cNvSpPr>
          <p:nvPr>
            <p:ph sz="half" idx="2"/>
          </p:nvPr>
        </p:nvSpPr>
        <p:spPr/>
        <p:txBody>
          <a:bodyPr/>
          <a:lstStyle/>
          <a:p>
            <a:pPr marL="0" indent="0" algn="just">
              <a:buNone/>
            </a:pPr>
            <a:r>
              <a:rPr lang="en-US" dirty="0">
                <a:effectLst/>
              </a:rPr>
              <a:t>A kernel image consists of a key block, a kernel preamble, and the kernel body.  The key block, preamble, and body do not directly point to each other, so they can be read into separate blocks of memory.</a:t>
            </a:r>
            <a:endParaRPr lang="en-IN" dirty="0"/>
          </a:p>
        </p:txBody>
      </p:sp>
    </p:spTree>
    <p:extLst>
      <p:ext uri="{BB962C8B-B14F-4D97-AF65-F5344CB8AC3E}">
        <p14:creationId xmlns:p14="http://schemas.microsoft.com/office/powerpoint/2010/main" val="6390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2437-6CD1-4EC2-A491-B6F1E16974FE}"/>
              </a:ext>
            </a:extLst>
          </p:cNvPr>
          <p:cNvSpPr>
            <a:spLocks noGrp="1"/>
          </p:cNvSpPr>
          <p:nvPr>
            <p:ph type="title"/>
          </p:nvPr>
        </p:nvSpPr>
        <p:spPr/>
        <p:txBody>
          <a:bodyPr/>
          <a:lstStyle/>
          <a:p>
            <a:r>
              <a:rPr lang="en-IN" dirty="0"/>
              <a:t>Chrome OS Kernel Map</a:t>
            </a:r>
          </a:p>
        </p:txBody>
      </p:sp>
      <p:pic>
        <p:nvPicPr>
          <p:cNvPr id="5" name="Content Placeholder 4">
            <a:extLst>
              <a:ext uri="{FF2B5EF4-FFF2-40B4-BE49-F238E27FC236}">
                <a16:creationId xmlns:a16="http://schemas.microsoft.com/office/drawing/2014/main" id="{A404F221-D519-422C-B426-6AF4127E0940}"/>
              </a:ext>
            </a:extLst>
          </p:cNvPr>
          <p:cNvPicPr>
            <a:picLocks noGrp="1" noChangeAspect="1"/>
          </p:cNvPicPr>
          <p:nvPr>
            <p:ph idx="1"/>
          </p:nvPr>
        </p:nvPicPr>
        <p:blipFill>
          <a:blip r:embed="rId2"/>
          <a:stretch>
            <a:fillRect/>
          </a:stretch>
        </p:blipFill>
        <p:spPr>
          <a:xfrm>
            <a:off x="680320" y="2219354"/>
            <a:ext cx="10711929" cy="4296735"/>
          </a:xfrm>
        </p:spPr>
      </p:pic>
    </p:spTree>
    <p:extLst>
      <p:ext uri="{BB962C8B-B14F-4D97-AF65-F5344CB8AC3E}">
        <p14:creationId xmlns:p14="http://schemas.microsoft.com/office/powerpoint/2010/main" val="3925672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DBA6-1D63-46C6-8207-C1FFF09FFB52}"/>
              </a:ext>
            </a:extLst>
          </p:cNvPr>
          <p:cNvSpPr>
            <a:spLocks noGrp="1"/>
          </p:cNvSpPr>
          <p:nvPr>
            <p:ph type="title"/>
          </p:nvPr>
        </p:nvSpPr>
        <p:spPr/>
        <p:txBody>
          <a:bodyPr/>
          <a:lstStyle/>
          <a:p>
            <a:r>
              <a:rPr lang="en-IN" dirty="0"/>
              <a:t>Root of trust</a:t>
            </a:r>
          </a:p>
        </p:txBody>
      </p:sp>
      <p:pic>
        <p:nvPicPr>
          <p:cNvPr id="6" name="Content Placeholder 5">
            <a:extLst>
              <a:ext uri="{FF2B5EF4-FFF2-40B4-BE49-F238E27FC236}">
                <a16:creationId xmlns:a16="http://schemas.microsoft.com/office/drawing/2014/main" id="{5F8542E4-E5A3-4A31-B1E4-291B57D94A67}"/>
              </a:ext>
            </a:extLst>
          </p:cNvPr>
          <p:cNvPicPr>
            <a:picLocks noGrp="1" noChangeAspect="1"/>
          </p:cNvPicPr>
          <p:nvPr>
            <p:ph sz="half" idx="1"/>
          </p:nvPr>
        </p:nvPicPr>
        <p:blipFill>
          <a:blip r:embed="rId2"/>
          <a:stretch>
            <a:fillRect/>
          </a:stretch>
        </p:blipFill>
        <p:spPr>
          <a:xfrm>
            <a:off x="672525" y="2092960"/>
            <a:ext cx="3183195" cy="4495702"/>
          </a:xfrm>
        </p:spPr>
      </p:pic>
      <p:sp>
        <p:nvSpPr>
          <p:cNvPr id="4" name="Content Placeholder 3">
            <a:extLst>
              <a:ext uri="{FF2B5EF4-FFF2-40B4-BE49-F238E27FC236}">
                <a16:creationId xmlns:a16="http://schemas.microsoft.com/office/drawing/2014/main" id="{479972E0-25C5-44EA-AC3E-4323186398AA}"/>
              </a:ext>
            </a:extLst>
          </p:cNvPr>
          <p:cNvSpPr>
            <a:spLocks noGrp="1"/>
          </p:cNvSpPr>
          <p:nvPr>
            <p:ph sz="half" idx="2"/>
          </p:nvPr>
        </p:nvSpPr>
        <p:spPr>
          <a:xfrm>
            <a:off x="3968522" y="2255592"/>
            <a:ext cx="8111717" cy="4333069"/>
          </a:xfrm>
        </p:spPr>
        <p:txBody>
          <a:bodyPr>
            <a:normAutofit/>
          </a:bodyPr>
          <a:lstStyle/>
          <a:p>
            <a:pPr marL="0" indent="0" algn="just">
              <a:buNone/>
            </a:pPr>
            <a:r>
              <a:rPr lang="en-US" dirty="0">
                <a:effectLst/>
              </a:rPr>
              <a:t>When the device is first powered on, it begins execution from a read-only section of flash memory. In addition to (hopefully) secure code, that read-only region contains the primary root keys needed to validate all the rest of the signed images. The structure that locates the root keys and various other read-only components is the </a:t>
            </a:r>
            <a:r>
              <a:rPr lang="en-US" dirty="0" err="1">
                <a:effectLst/>
              </a:rPr>
              <a:t>GoogleBinaryBlockHeader</a:t>
            </a:r>
            <a:r>
              <a:rPr lang="en-US" dirty="0">
                <a:effectLst/>
              </a:rPr>
              <a:t>, or </a:t>
            </a:r>
            <a:r>
              <a:rPr lang="en-US" b="1" dirty="0">
                <a:effectLst/>
              </a:rPr>
              <a:t>”GBB”</a:t>
            </a:r>
          </a:p>
          <a:p>
            <a:pPr marL="0" indent="0" algn="just">
              <a:buNone/>
            </a:pPr>
            <a:r>
              <a:rPr lang="en-US" dirty="0">
                <a:effectLst/>
              </a:rPr>
              <a:t>There are two primary keys in the GBB. The </a:t>
            </a:r>
            <a:r>
              <a:rPr lang="en-US" b="1" dirty="0">
                <a:effectLst/>
              </a:rPr>
              <a:t>root key </a:t>
            </a:r>
            <a:r>
              <a:rPr lang="en-US" dirty="0">
                <a:effectLst/>
              </a:rPr>
              <a:t>is used in the normal boot sequence to sign the read/write firmware, which contains subkeys to sign the kernel, and so forth. In recovery mode, only the read-only firmware is executed (because the read/write firmware may have been erased), so the kernel image on the removable drive is signed by the </a:t>
            </a:r>
            <a:r>
              <a:rPr lang="en-US" b="1" dirty="0">
                <a:effectLst/>
              </a:rPr>
              <a:t>recovery key</a:t>
            </a:r>
          </a:p>
          <a:p>
            <a:pPr marL="0" indent="0" algn="just">
              <a:buNone/>
            </a:pPr>
            <a:r>
              <a:rPr lang="en-US" dirty="0">
                <a:effectLst/>
              </a:rPr>
              <a:t>There are a total of six separate keypairs involved in the complete boot process.</a:t>
            </a:r>
            <a:endParaRPr lang="en-IN" b="1" dirty="0"/>
          </a:p>
        </p:txBody>
      </p:sp>
    </p:spTree>
    <p:extLst>
      <p:ext uri="{BB962C8B-B14F-4D97-AF65-F5344CB8AC3E}">
        <p14:creationId xmlns:p14="http://schemas.microsoft.com/office/powerpoint/2010/main" val="736120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9A44-4E4C-4647-A5EA-AE4E9194B907}"/>
              </a:ext>
            </a:extLst>
          </p:cNvPr>
          <p:cNvSpPr>
            <a:spLocks noGrp="1"/>
          </p:cNvSpPr>
          <p:nvPr>
            <p:ph type="title"/>
          </p:nvPr>
        </p:nvSpPr>
        <p:spPr/>
        <p:txBody>
          <a:bodyPr/>
          <a:lstStyle/>
          <a:p>
            <a:r>
              <a:rPr lang="en-IN" dirty="0"/>
              <a:t>Normal boot</a:t>
            </a:r>
          </a:p>
        </p:txBody>
      </p:sp>
      <p:pic>
        <p:nvPicPr>
          <p:cNvPr id="6" name="Content Placeholder 5">
            <a:extLst>
              <a:ext uri="{FF2B5EF4-FFF2-40B4-BE49-F238E27FC236}">
                <a16:creationId xmlns:a16="http://schemas.microsoft.com/office/drawing/2014/main" id="{F3825FFF-4114-4A1B-8757-C43F9968403D}"/>
              </a:ext>
            </a:extLst>
          </p:cNvPr>
          <p:cNvPicPr>
            <a:picLocks noGrp="1" noChangeAspect="1"/>
          </p:cNvPicPr>
          <p:nvPr>
            <p:ph sz="half" idx="1"/>
          </p:nvPr>
        </p:nvPicPr>
        <p:blipFill>
          <a:blip r:embed="rId2"/>
          <a:stretch>
            <a:fillRect/>
          </a:stretch>
        </p:blipFill>
        <p:spPr>
          <a:xfrm>
            <a:off x="213678" y="1834166"/>
            <a:ext cx="8325802" cy="4779994"/>
          </a:xfrm>
        </p:spPr>
      </p:pic>
      <p:sp>
        <p:nvSpPr>
          <p:cNvPr id="4" name="Content Placeholder 3">
            <a:extLst>
              <a:ext uri="{FF2B5EF4-FFF2-40B4-BE49-F238E27FC236}">
                <a16:creationId xmlns:a16="http://schemas.microsoft.com/office/drawing/2014/main" id="{6AB6CC90-A857-4AD4-81A4-EE36A1383541}"/>
              </a:ext>
            </a:extLst>
          </p:cNvPr>
          <p:cNvSpPr>
            <a:spLocks noGrp="1"/>
          </p:cNvSpPr>
          <p:nvPr>
            <p:ph sz="half" idx="2"/>
          </p:nvPr>
        </p:nvSpPr>
        <p:spPr>
          <a:xfrm>
            <a:off x="4882922" y="2062553"/>
            <a:ext cx="6902677" cy="4795447"/>
          </a:xfrm>
        </p:spPr>
        <p:txBody>
          <a:bodyPr>
            <a:normAutofit fontScale="85000" lnSpcReduction="10000"/>
          </a:bodyPr>
          <a:lstStyle/>
          <a:p>
            <a:pPr lvl="0" algn="just"/>
            <a:r>
              <a:rPr lang="en-IN" dirty="0">
                <a:effectLst/>
              </a:rPr>
              <a:t>Read-only firmware looks in the GBB, finds the root key in read-only memory.</a:t>
            </a:r>
          </a:p>
          <a:p>
            <a:pPr lvl="0" algn="just"/>
            <a:r>
              <a:rPr lang="en-IN" dirty="0">
                <a:effectLst/>
              </a:rPr>
              <a:t>The root key validates the read/write firmware’s </a:t>
            </a:r>
            <a:r>
              <a:rPr lang="en-IN" dirty="0" err="1">
                <a:effectLst/>
              </a:rPr>
              <a:t>keyblock</a:t>
            </a:r>
            <a:r>
              <a:rPr lang="en-IN" dirty="0">
                <a:effectLst/>
              </a:rPr>
              <a:t>, which contains the </a:t>
            </a:r>
            <a:r>
              <a:rPr lang="en-IN" b="1" dirty="0">
                <a:effectLst/>
              </a:rPr>
              <a:t>firmware data key</a:t>
            </a:r>
            <a:r>
              <a:rPr lang="en-IN" dirty="0">
                <a:effectLst/>
              </a:rPr>
              <a:t>.</a:t>
            </a:r>
          </a:p>
          <a:p>
            <a:pPr lvl="0" algn="just"/>
            <a:r>
              <a:rPr lang="en-IN" dirty="0">
                <a:effectLst/>
              </a:rPr>
              <a:t>The firmware data key validates the firmware preamble (which contains the kernel subkey) and the read/write firmware body.</a:t>
            </a:r>
          </a:p>
          <a:p>
            <a:pPr lvl="0" algn="just"/>
            <a:r>
              <a:rPr lang="en-IN" dirty="0">
                <a:effectLst/>
              </a:rPr>
              <a:t>The read/write firmware begins execution.</a:t>
            </a:r>
          </a:p>
          <a:p>
            <a:pPr lvl="0" algn="just"/>
            <a:r>
              <a:rPr lang="en-IN" dirty="0">
                <a:effectLst/>
              </a:rPr>
              <a:t>The read/write firmware uses the kernel subkey to validate the kernel’s </a:t>
            </a:r>
            <a:r>
              <a:rPr lang="en-IN" dirty="0" err="1">
                <a:effectLst/>
              </a:rPr>
              <a:t>keyblock</a:t>
            </a:r>
            <a:r>
              <a:rPr lang="en-IN" dirty="0">
                <a:effectLst/>
              </a:rPr>
              <a:t>, which contains the </a:t>
            </a:r>
            <a:r>
              <a:rPr lang="en-IN" b="1" dirty="0">
                <a:effectLst/>
              </a:rPr>
              <a:t>kernel data key</a:t>
            </a:r>
            <a:r>
              <a:rPr lang="en-IN" dirty="0">
                <a:effectLst/>
              </a:rPr>
              <a:t>.</a:t>
            </a:r>
          </a:p>
          <a:p>
            <a:pPr lvl="0" algn="just"/>
            <a:r>
              <a:rPr lang="en-IN" dirty="0">
                <a:effectLst/>
              </a:rPr>
              <a:t>The kernel data key validates the kernel preamble and the kernel blob.</a:t>
            </a:r>
          </a:p>
          <a:p>
            <a:pPr lvl="0" algn="just"/>
            <a:r>
              <a:rPr lang="en-IN" dirty="0">
                <a:effectLst/>
              </a:rPr>
              <a:t>The kernel begins execution.</a:t>
            </a:r>
          </a:p>
          <a:p>
            <a:pPr lvl="0" algn="just"/>
            <a:r>
              <a:rPr lang="en-IN" dirty="0">
                <a:effectLst/>
              </a:rPr>
              <a:t>The kernel image contains the hash of hashes, which is used to validate the bundle of hashes used by the block-based </a:t>
            </a:r>
            <a:r>
              <a:rPr lang="en-IN" dirty="0" err="1">
                <a:effectLst/>
              </a:rPr>
              <a:t>rootfs</a:t>
            </a:r>
            <a:r>
              <a:rPr lang="en-IN" dirty="0">
                <a:effectLst/>
              </a:rPr>
              <a:t> validation scheme.</a:t>
            </a:r>
          </a:p>
          <a:p>
            <a:pPr lvl="0" algn="just"/>
            <a:r>
              <a:rPr lang="en-IN" dirty="0">
                <a:effectLst/>
              </a:rPr>
              <a:t>The filesystem driver uses the bundle of hashes to validate each block of the </a:t>
            </a:r>
            <a:r>
              <a:rPr lang="en-IN" dirty="0" err="1">
                <a:effectLst/>
              </a:rPr>
              <a:t>rootfs</a:t>
            </a:r>
            <a:r>
              <a:rPr lang="en-IN" dirty="0">
                <a:effectLst/>
              </a:rPr>
              <a:t> as is read off the disk.</a:t>
            </a:r>
          </a:p>
        </p:txBody>
      </p:sp>
    </p:spTree>
    <p:extLst>
      <p:ext uri="{BB962C8B-B14F-4D97-AF65-F5344CB8AC3E}">
        <p14:creationId xmlns:p14="http://schemas.microsoft.com/office/powerpoint/2010/main" val="299808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4D63-83B4-4B04-AF32-794B4B52E63C}"/>
              </a:ext>
            </a:extLst>
          </p:cNvPr>
          <p:cNvSpPr>
            <a:spLocks noGrp="1"/>
          </p:cNvSpPr>
          <p:nvPr>
            <p:ph type="title"/>
          </p:nvPr>
        </p:nvSpPr>
        <p:spPr/>
        <p:txBody>
          <a:bodyPr/>
          <a:lstStyle/>
          <a:p>
            <a:r>
              <a:rPr lang="en-IN" dirty="0"/>
              <a:t>Recovery boot</a:t>
            </a:r>
          </a:p>
        </p:txBody>
      </p:sp>
      <p:pic>
        <p:nvPicPr>
          <p:cNvPr id="6" name="Content Placeholder 5">
            <a:extLst>
              <a:ext uri="{FF2B5EF4-FFF2-40B4-BE49-F238E27FC236}">
                <a16:creationId xmlns:a16="http://schemas.microsoft.com/office/drawing/2014/main" id="{57F14AE2-179F-4D24-B03D-72317A90DF95}"/>
              </a:ext>
            </a:extLst>
          </p:cNvPr>
          <p:cNvPicPr>
            <a:picLocks noGrp="1" noChangeAspect="1"/>
          </p:cNvPicPr>
          <p:nvPr>
            <p:ph sz="half" idx="1"/>
          </p:nvPr>
        </p:nvPicPr>
        <p:blipFill>
          <a:blip r:embed="rId2"/>
          <a:stretch>
            <a:fillRect/>
          </a:stretch>
        </p:blipFill>
        <p:spPr>
          <a:xfrm>
            <a:off x="517761" y="2255593"/>
            <a:ext cx="4379359" cy="4124887"/>
          </a:xfrm>
        </p:spPr>
      </p:pic>
      <p:sp>
        <p:nvSpPr>
          <p:cNvPr id="4" name="Content Placeholder 3">
            <a:extLst>
              <a:ext uri="{FF2B5EF4-FFF2-40B4-BE49-F238E27FC236}">
                <a16:creationId xmlns:a16="http://schemas.microsoft.com/office/drawing/2014/main" id="{CFB276AD-5D96-4B8F-8690-ACE43B2DB74E}"/>
              </a:ext>
            </a:extLst>
          </p:cNvPr>
          <p:cNvSpPr>
            <a:spLocks noGrp="1"/>
          </p:cNvSpPr>
          <p:nvPr>
            <p:ph sz="half" idx="2"/>
          </p:nvPr>
        </p:nvSpPr>
        <p:spPr>
          <a:xfrm>
            <a:off x="4897120" y="2184546"/>
            <a:ext cx="6949440" cy="4399134"/>
          </a:xfrm>
        </p:spPr>
        <p:txBody>
          <a:bodyPr>
            <a:normAutofit fontScale="92500" lnSpcReduction="20000"/>
          </a:bodyPr>
          <a:lstStyle/>
          <a:p>
            <a:pPr lvl="0" algn="just"/>
            <a:r>
              <a:rPr lang="en-IN" dirty="0">
                <a:effectLst/>
              </a:rPr>
              <a:t>Read-only firmware looks in the GBB, finds the recovery key in read-only memory.</a:t>
            </a:r>
          </a:p>
          <a:p>
            <a:pPr lvl="0" algn="just"/>
            <a:r>
              <a:rPr lang="en-IN" dirty="0">
                <a:effectLst/>
              </a:rPr>
              <a:t>The recovery key validates the kernel’s </a:t>
            </a:r>
            <a:r>
              <a:rPr lang="en-IN" dirty="0" err="1">
                <a:effectLst/>
              </a:rPr>
              <a:t>keyblock</a:t>
            </a:r>
            <a:r>
              <a:rPr lang="en-IN" dirty="0">
                <a:effectLst/>
              </a:rPr>
              <a:t>, which contains the recovery kernel data key. Although it serves the same purpose as the kernel subkey in normal boot, it uses a larger key because the read/write firmware is not used as an intermediate step.</a:t>
            </a:r>
          </a:p>
          <a:p>
            <a:pPr lvl="0" algn="just"/>
            <a:r>
              <a:rPr lang="en-IN" dirty="0">
                <a:effectLst/>
              </a:rPr>
              <a:t>The recovery kernel data key validates the kernel preamble and the kernel blob.</a:t>
            </a:r>
          </a:p>
          <a:p>
            <a:pPr lvl="0" algn="just"/>
            <a:r>
              <a:rPr lang="en-IN" dirty="0">
                <a:effectLst/>
              </a:rPr>
              <a:t>The kernel begins execution.</a:t>
            </a:r>
          </a:p>
          <a:p>
            <a:pPr lvl="0" algn="just"/>
            <a:r>
              <a:rPr lang="en-IN" dirty="0">
                <a:effectLst/>
              </a:rPr>
              <a:t>The kernel image contains the hash of hashes, which is used to validate the bundle of hashes used by the block-based </a:t>
            </a:r>
            <a:r>
              <a:rPr lang="en-IN" dirty="0" err="1">
                <a:effectLst/>
              </a:rPr>
              <a:t>rootfs</a:t>
            </a:r>
            <a:r>
              <a:rPr lang="en-IN" dirty="0">
                <a:effectLst/>
              </a:rPr>
              <a:t> validation scheme.</a:t>
            </a:r>
          </a:p>
          <a:p>
            <a:pPr lvl="0" algn="just"/>
            <a:r>
              <a:rPr lang="en-IN" dirty="0">
                <a:effectLst/>
              </a:rPr>
              <a:t>The filesystem driver uses the bundle of hashes to validate each block of the </a:t>
            </a:r>
            <a:r>
              <a:rPr lang="en-IN" dirty="0" err="1">
                <a:effectLst/>
              </a:rPr>
              <a:t>rootfs</a:t>
            </a:r>
            <a:r>
              <a:rPr lang="en-IN" dirty="0">
                <a:effectLst/>
              </a:rPr>
              <a:t> as it is read from the removable media. </a:t>
            </a:r>
          </a:p>
          <a:p>
            <a:pPr algn="just"/>
            <a:endParaRPr lang="en-IN" dirty="0"/>
          </a:p>
        </p:txBody>
      </p:sp>
    </p:spTree>
    <p:extLst>
      <p:ext uri="{BB962C8B-B14F-4D97-AF65-F5344CB8AC3E}">
        <p14:creationId xmlns:p14="http://schemas.microsoft.com/office/powerpoint/2010/main" val="369901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B02E-7F8B-4B47-9DF6-8ABE363AE1A0}"/>
              </a:ext>
            </a:extLst>
          </p:cNvPr>
          <p:cNvSpPr>
            <a:spLocks noGrp="1"/>
          </p:cNvSpPr>
          <p:nvPr>
            <p:ph type="title"/>
          </p:nvPr>
        </p:nvSpPr>
        <p:spPr/>
        <p:txBody>
          <a:bodyPr/>
          <a:lstStyle/>
          <a:p>
            <a:r>
              <a:rPr lang="en-US" b="1" dirty="0"/>
              <a:t>Chrome and the window manager</a:t>
            </a:r>
            <a:endParaRPr lang="en-IN" dirty="0"/>
          </a:p>
        </p:txBody>
      </p:sp>
      <p:pic>
        <p:nvPicPr>
          <p:cNvPr id="5" name="Content Placeholder 4">
            <a:extLst>
              <a:ext uri="{FF2B5EF4-FFF2-40B4-BE49-F238E27FC236}">
                <a16:creationId xmlns:a16="http://schemas.microsoft.com/office/drawing/2014/main" id="{C9AB542C-A7CB-4980-9876-BCE28B60ABBC}"/>
              </a:ext>
            </a:extLst>
          </p:cNvPr>
          <p:cNvPicPr>
            <a:picLocks noGrp="1" noChangeAspect="1"/>
          </p:cNvPicPr>
          <p:nvPr>
            <p:ph idx="1"/>
          </p:nvPr>
        </p:nvPicPr>
        <p:blipFill>
          <a:blip r:embed="rId2"/>
          <a:stretch>
            <a:fillRect/>
          </a:stretch>
        </p:blipFill>
        <p:spPr>
          <a:xfrm>
            <a:off x="680282" y="2166956"/>
            <a:ext cx="10562168" cy="4166732"/>
          </a:xfrm>
        </p:spPr>
      </p:pic>
    </p:spTree>
    <p:extLst>
      <p:ext uri="{BB962C8B-B14F-4D97-AF65-F5344CB8AC3E}">
        <p14:creationId xmlns:p14="http://schemas.microsoft.com/office/powerpoint/2010/main" val="7834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C03-1A58-4B4C-B465-62CFBC8F2CC3}"/>
              </a:ext>
            </a:extLst>
          </p:cNvPr>
          <p:cNvSpPr>
            <a:spLocks noGrp="1"/>
          </p:cNvSpPr>
          <p:nvPr>
            <p:ph type="title"/>
          </p:nvPr>
        </p:nvSpPr>
        <p:spPr/>
        <p:txBody>
          <a:bodyPr/>
          <a:lstStyle/>
          <a:p>
            <a:r>
              <a:rPr lang="en-IN" dirty="0"/>
              <a:t>Some of the pics of the Chrome OS</a:t>
            </a:r>
          </a:p>
        </p:txBody>
      </p:sp>
      <p:pic>
        <p:nvPicPr>
          <p:cNvPr id="6" name="Content Placeholder 5">
            <a:extLst>
              <a:ext uri="{FF2B5EF4-FFF2-40B4-BE49-F238E27FC236}">
                <a16:creationId xmlns:a16="http://schemas.microsoft.com/office/drawing/2014/main" id="{82A3EAC5-036D-4C08-A146-0A1F57498782}"/>
              </a:ext>
            </a:extLst>
          </p:cNvPr>
          <p:cNvPicPr>
            <a:picLocks noGrp="1" noChangeAspect="1"/>
          </p:cNvPicPr>
          <p:nvPr>
            <p:ph sz="half" idx="1"/>
          </p:nvPr>
        </p:nvPicPr>
        <p:blipFill>
          <a:blip r:embed="rId2"/>
          <a:stretch>
            <a:fillRect/>
          </a:stretch>
        </p:blipFill>
        <p:spPr>
          <a:xfrm>
            <a:off x="443756" y="2107853"/>
            <a:ext cx="5160090" cy="2111809"/>
          </a:xfrm>
        </p:spPr>
      </p:pic>
      <p:pic>
        <p:nvPicPr>
          <p:cNvPr id="8" name="Content Placeholder 7">
            <a:extLst>
              <a:ext uri="{FF2B5EF4-FFF2-40B4-BE49-F238E27FC236}">
                <a16:creationId xmlns:a16="http://schemas.microsoft.com/office/drawing/2014/main" id="{0B4BFA89-E400-456B-A470-A3E2374A8A1C}"/>
              </a:ext>
            </a:extLst>
          </p:cNvPr>
          <p:cNvPicPr>
            <a:picLocks noGrp="1" noChangeAspect="1"/>
          </p:cNvPicPr>
          <p:nvPr>
            <p:ph sz="half" idx="2"/>
          </p:nvPr>
        </p:nvPicPr>
        <p:blipFill>
          <a:blip r:embed="rId3"/>
          <a:stretch>
            <a:fillRect/>
          </a:stretch>
        </p:blipFill>
        <p:spPr>
          <a:xfrm>
            <a:off x="6037277" y="2119974"/>
            <a:ext cx="5160089" cy="2111809"/>
          </a:xfrm>
        </p:spPr>
      </p:pic>
      <p:pic>
        <p:nvPicPr>
          <p:cNvPr id="12" name="Picture 11">
            <a:extLst>
              <a:ext uri="{FF2B5EF4-FFF2-40B4-BE49-F238E27FC236}">
                <a16:creationId xmlns:a16="http://schemas.microsoft.com/office/drawing/2014/main" id="{170DC058-46CD-40B6-9DE8-03F42A7EAF2C}"/>
              </a:ext>
            </a:extLst>
          </p:cNvPr>
          <p:cNvPicPr>
            <a:picLocks noChangeAspect="1"/>
          </p:cNvPicPr>
          <p:nvPr/>
        </p:nvPicPr>
        <p:blipFill>
          <a:blip r:embed="rId4"/>
          <a:stretch>
            <a:fillRect/>
          </a:stretch>
        </p:blipFill>
        <p:spPr>
          <a:xfrm>
            <a:off x="443757" y="4311009"/>
            <a:ext cx="5160089" cy="2129757"/>
          </a:xfrm>
          <a:prstGeom prst="rect">
            <a:avLst/>
          </a:prstGeom>
        </p:spPr>
      </p:pic>
      <p:pic>
        <p:nvPicPr>
          <p:cNvPr id="14" name="Picture 13">
            <a:extLst>
              <a:ext uri="{FF2B5EF4-FFF2-40B4-BE49-F238E27FC236}">
                <a16:creationId xmlns:a16="http://schemas.microsoft.com/office/drawing/2014/main" id="{6F51D6DF-3FA8-4CE8-A996-68AD945859D3}"/>
              </a:ext>
            </a:extLst>
          </p:cNvPr>
          <p:cNvPicPr>
            <a:picLocks noChangeAspect="1"/>
          </p:cNvPicPr>
          <p:nvPr/>
        </p:nvPicPr>
        <p:blipFill>
          <a:blip r:embed="rId5"/>
          <a:stretch>
            <a:fillRect/>
          </a:stretch>
        </p:blipFill>
        <p:spPr>
          <a:xfrm>
            <a:off x="6037276" y="4339324"/>
            <a:ext cx="5160088" cy="2101442"/>
          </a:xfrm>
          <a:prstGeom prst="rect">
            <a:avLst/>
          </a:prstGeom>
        </p:spPr>
      </p:pic>
    </p:spTree>
    <p:extLst>
      <p:ext uri="{BB962C8B-B14F-4D97-AF65-F5344CB8AC3E}">
        <p14:creationId xmlns:p14="http://schemas.microsoft.com/office/powerpoint/2010/main" val="328955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C03-1A58-4B4C-B465-62CFBC8F2CC3}"/>
              </a:ext>
            </a:extLst>
          </p:cNvPr>
          <p:cNvSpPr>
            <a:spLocks noGrp="1"/>
          </p:cNvSpPr>
          <p:nvPr>
            <p:ph type="title"/>
          </p:nvPr>
        </p:nvSpPr>
        <p:spPr/>
        <p:txBody>
          <a:bodyPr/>
          <a:lstStyle/>
          <a:p>
            <a:r>
              <a:rPr lang="en-IN" dirty="0"/>
              <a:t>Some of the pics of the Chrome OS</a:t>
            </a:r>
          </a:p>
        </p:txBody>
      </p:sp>
      <p:pic>
        <p:nvPicPr>
          <p:cNvPr id="6" name="Content Placeholder 5">
            <a:extLst>
              <a:ext uri="{FF2B5EF4-FFF2-40B4-BE49-F238E27FC236}">
                <a16:creationId xmlns:a16="http://schemas.microsoft.com/office/drawing/2014/main" id="{82A3EAC5-036D-4C08-A146-0A1F57498782}"/>
              </a:ext>
            </a:extLst>
          </p:cNvPr>
          <p:cNvPicPr>
            <a:picLocks noGrp="1" noChangeAspect="1"/>
          </p:cNvPicPr>
          <p:nvPr>
            <p:ph sz="half" idx="1"/>
          </p:nvPr>
        </p:nvPicPr>
        <p:blipFill>
          <a:blip r:embed="rId2"/>
          <a:srcRect/>
          <a:stretch/>
        </p:blipFill>
        <p:spPr>
          <a:xfrm>
            <a:off x="443757" y="2107853"/>
            <a:ext cx="5160089" cy="2111809"/>
          </a:xfrm>
        </p:spPr>
      </p:pic>
      <p:pic>
        <p:nvPicPr>
          <p:cNvPr id="8" name="Content Placeholder 7">
            <a:extLst>
              <a:ext uri="{FF2B5EF4-FFF2-40B4-BE49-F238E27FC236}">
                <a16:creationId xmlns:a16="http://schemas.microsoft.com/office/drawing/2014/main" id="{0B4BFA89-E400-456B-A470-A3E2374A8A1C}"/>
              </a:ext>
            </a:extLst>
          </p:cNvPr>
          <p:cNvPicPr>
            <a:picLocks noGrp="1" noChangeAspect="1"/>
          </p:cNvPicPr>
          <p:nvPr>
            <p:ph sz="half" idx="2"/>
          </p:nvPr>
        </p:nvPicPr>
        <p:blipFill>
          <a:blip r:embed="rId3"/>
          <a:srcRect/>
          <a:stretch/>
        </p:blipFill>
        <p:spPr>
          <a:xfrm>
            <a:off x="6037276" y="2119974"/>
            <a:ext cx="5160088" cy="2111809"/>
          </a:xfrm>
        </p:spPr>
      </p:pic>
      <p:pic>
        <p:nvPicPr>
          <p:cNvPr id="12" name="Picture 11">
            <a:extLst>
              <a:ext uri="{FF2B5EF4-FFF2-40B4-BE49-F238E27FC236}">
                <a16:creationId xmlns:a16="http://schemas.microsoft.com/office/drawing/2014/main" id="{170DC058-46CD-40B6-9DE8-03F42A7EAF2C}"/>
              </a:ext>
            </a:extLst>
          </p:cNvPr>
          <p:cNvPicPr>
            <a:picLocks noChangeAspect="1"/>
          </p:cNvPicPr>
          <p:nvPr/>
        </p:nvPicPr>
        <p:blipFill>
          <a:blip r:embed="rId4"/>
          <a:srcRect/>
          <a:stretch/>
        </p:blipFill>
        <p:spPr>
          <a:xfrm>
            <a:off x="443757" y="4311009"/>
            <a:ext cx="5160089" cy="2129757"/>
          </a:xfrm>
          <a:prstGeom prst="rect">
            <a:avLst/>
          </a:prstGeom>
        </p:spPr>
      </p:pic>
      <p:pic>
        <p:nvPicPr>
          <p:cNvPr id="14" name="Picture 13">
            <a:extLst>
              <a:ext uri="{FF2B5EF4-FFF2-40B4-BE49-F238E27FC236}">
                <a16:creationId xmlns:a16="http://schemas.microsoft.com/office/drawing/2014/main" id="{6F51D6DF-3FA8-4CE8-A996-68AD945859D3}"/>
              </a:ext>
            </a:extLst>
          </p:cNvPr>
          <p:cNvPicPr>
            <a:picLocks noChangeAspect="1"/>
          </p:cNvPicPr>
          <p:nvPr/>
        </p:nvPicPr>
        <p:blipFill>
          <a:blip r:embed="rId5"/>
          <a:srcRect/>
          <a:stretch/>
        </p:blipFill>
        <p:spPr>
          <a:xfrm>
            <a:off x="6037276" y="4339324"/>
            <a:ext cx="5160088" cy="2101442"/>
          </a:xfrm>
          <a:prstGeom prst="rect">
            <a:avLst/>
          </a:prstGeom>
        </p:spPr>
      </p:pic>
    </p:spTree>
    <p:extLst>
      <p:ext uri="{BB962C8B-B14F-4D97-AF65-F5344CB8AC3E}">
        <p14:creationId xmlns:p14="http://schemas.microsoft.com/office/powerpoint/2010/main" val="169711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C03-1A58-4B4C-B465-62CFBC8F2CC3}"/>
              </a:ext>
            </a:extLst>
          </p:cNvPr>
          <p:cNvSpPr>
            <a:spLocks noGrp="1"/>
          </p:cNvSpPr>
          <p:nvPr>
            <p:ph type="title"/>
          </p:nvPr>
        </p:nvSpPr>
        <p:spPr/>
        <p:txBody>
          <a:bodyPr/>
          <a:lstStyle/>
          <a:p>
            <a:r>
              <a:rPr lang="en-IN" dirty="0"/>
              <a:t>Some of the pics of the Chrome OS</a:t>
            </a:r>
          </a:p>
        </p:txBody>
      </p:sp>
      <p:pic>
        <p:nvPicPr>
          <p:cNvPr id="6" name="Content Placeholder 5">
            <a:extLst>
              <a:ext uri="{FF2B5EF4-FFF2-40B4-BE49-F238E27FC236}">
                <a16:creationId xmlns:a16="http://schemas.microsoft.com/office/drawing/2014/main" id="{82A3EAC5-036D-4C08-A146-0A1F57498782}"/>
              </a:ext>
            </a:extLst>
          </p:cNvPr>
          <p:cNvPicPr>
            <a:picLocks noGrp="1" noChangeAspect="1"/>
          </p:cNvPicPr>
          <p:nvPr>
            <p:ph sz="half" idx="1"/>
          </p:nvPr>
        </p:nvPicPr>
        <p:blipFill>
          <a:blip r:embed="rId2"/>
          <a:srcRect/>
          <a:stretch/>
        </p:blipFill>
        <p:spPr>
          <a:xfrm>
            <a:off x="443757" y="2107853"/>
            <a:ext cx="5160089" cy="2111809"/>
          </a:xfrm>
        </p:spPr>
      </p:pic>
      <p:pic>
        <p:nvPicPr>
          <p:cNvPr id="8" name="Content Placeholder 7">
            <a:extLst>
              <a:ext uri="{FF2B5EF4-FFF2-40B4-BE49-F238E27FC236}">
                <a16:creationId xmlns:a16="http://schemas.microsoft.com/office/drawing/2014/main" id="{0B4BFA89-E400-456B-A470-A3E2374A8A1C}"/>
              </a:ext>
            </a:extLst>
          </p:cNvPr>
          <p:cNvPicPr>
            <a:picLocks noGrp="1" noChangeAspect="1"/>
          </p:cNvPicPr>
          <p:nvPr>
            <p:ph sz="half" idx="2"/>
          </p:nvPr>
        </p:nvPicPr>
        <p:blipFill>
          <a:blip r:embed="rId3"/>
          <a:srcRect/>
          <a:stretch/>
        </p:blipFill>
        <p:spPr>
          <a:xfrm>
            <a:off x="6037276" y="2119974"/>
            <a:ext cx="5160088" cy="2111809"/>
          </a:xfrm>
        </p:spPr>
      </p:pic>
      <p:pic>
        <p:nvPicPr>
          <p:cNvPr id="12" name="Picture 11">
            <a:extLst>
              <a:ext uri="{FF2B5EF4-FFF2-40B4-BE49-F238E27FC236}">
                <a16:creationId xmlns:a16="http://schemas.microsoft.com/office/drawing/2014/main" id="{170DC058-46CD-40B6-9DE8-03F42A7EAF2C}"/>
              </a:ext>
            </a:extLst>
          </p:cNvPr>
          <p:cNvPicPr>
            <a:picLocks noChangeAspect="1"/>
          </p:cNvPicPr>
          <p:nvPr/>
        </p:nvPicPr>
        <p:blipFill>
          <a:blip r:embed="rId4"/>
          <a:srcRect/>
          <a:stretch/>
        </p:blipFill>
        <p:spPr>
          <a:xfrm>
            <a:off x="443757" y="4311009"/>
            <a:ext cx="5160088" cy="2129757"/>
          </a:xfrm>
          <a:prstGeom prst="rect">
            <a:avLst/>
          </a:prstGeom>
        </p:spPr>
      </p:pic>
      <p:pic>
        <p:nvPicPr>
          <p:cNvPr id="14" name="Picture 13">
            <a:extLst>
              <a:ext uri="{FF2B5EF4-FFF2-40B4-BE49-F238E27FC236}">
                <a16:creationId xmlns:a16="http://schemas.microsoft.com/office/drawing/2014/main" id="{6F51D6DF-3FA8-4CE8-A996-68AD945859D3}"/>
              </a:ext>
            </a:extLst>
          </p:cNvPr>
          <p:cNvPicPr>
            <a:picLocks noChangeAspect="1"/>
          </p:cNvPicPr>
          <p:nvPr/>
        </p:nvPicPr>
        <p:blipFill>
          <a:blip r:embed="rId5"/>
          <a:srcRect/>
          <a:stretch/>
        </p:blipFill>
        <p:spPr>
          <a:xfrm>
            <a:off x="6037276" y="4339324"/>
            <a:ext cx="5160088" cy="2101442"/>
          </a:xfrm>
          <a:prstGeom prst="rect">
            <a:avLst/>
          </a:prstGeom>
        </p:spPr>
      </p:pic>
    </p:spTree>
    <p:extLst>
      <p:ext uri="{BB962C8B-B14F-4D97-AF65-F5344CB8AC3E}">
        <p14:creationId xmlns:p14="http://schemas.microsoft.com/office/powerpoint/2010/main" val="2769106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C03-1A58-4B4C-B465-62CFBC8F2CC3}"/>
              </a:ext>
            </a:extLst>
          </p:cNvPr>
          <p:cNvSpPr>
            <a:spLocks noGrp="1"/>
          </p:cNvSpPr>
          <p:nvPr>
            <p:ph type="title"/>
          </p:nvPr>
        </p:nvSpPr>
        <p:spPr/>
        <p:txBody>
          <a:bodyPr/>
          <a:lstStyle/>
          <a:p>
            <a:r>
              <a:rPr lang="en-IN" dirty="0"/>
              <a:t>Some of the pics of the Chrome OS</a:t>
            </a:r>
          </a:p>
        </p:txBody>
      </p:sp>
      <p:pic>
        <p:nvPicPr>
          <p:cNvPr id="6" name="Content Placeholder 5">
            <a:extLst>
              <a:ext uri="{FF2B5EF4-FFF2-40B4-BE49-F238E27FC236}">
                <a16:creationId xmlns:a16="http://schemas.microsoft.com/office/drawing/2014/main" id="{82A3EAC5-036D-4C08-A146-0A1F57498782}"/>
              </a:ext>
            </a:extLst>
          </p:cNvPr>
          <p:cNvPicPr>
            <a:picLocks noGrp="1" noChangeAspect="1"/>
          </p:cNvPicPr>
          <p:nvPr>
            <p:ph sz="half" idx="1"/>
          </p:nvPr>
        </p:nvPicPr>
        <p:blipFill>
          <a:blip r:embed="rId2"/>
          <a:srcRect/>
          <a:stretch/>
        </p:blipFill>
        <p:spPr>
          <a:xfrm>
            <a:off x="443758" y="2107853"/>
            <a:ext cx="5160088" cy="2111809"/>
          </a:xfrm>
        </p:spPr>
      </p:pic>
      <p:pic>
        <p:nvPicPr>
          <p:cNvPr id="8" name="Content Placeholder 7">
            <a:extLst>
              <a:ext uri="{FF2B5EF4-FFF2-40B4-BE49-F238E27FC236}">
                <a16:creationId xmlns:a16="http://schemas.microsoft.com/office/drawing/2014/main" id="{0B4BFA89-E400-456B-A470-A3E2374A8A1C}"/>
              </a:ext>
            </a:extLst>
          </p:cNvPr>
          <p:cNvPicPr>
            <a:picLocks noGrp="1" noChangeAspect="1"/>
          </p:cNvPicPr>
          <p:nvPr>
            <p:ph sz="half" idx="2"/>
          </p:nvPr>
        </p:nvPicPr>
        <p:blipFill>
          <a:blip r:embed="rId3"/>
          <a:srcRect/>
          <a:stretch/>
        </p:blipFill>
        <p:spPr>
          <a:xfrm>
            <a:off x="6037277" y="2119974"/>
            <a:ext cx="5160088" cy="2111809"/>
          </a:xfrm>
        </p:spPr>
      </p:pic>
      <p:pic>
        <p:nvPicPr>
          <p:cNvPr id="12" name="Picture 11">
            <a:extLst>
              <a:ext uri="{FF2B5EF4-FFF2-40B4-BE49-F238E27FC236}">
                <a16:creationId xmlns:a16="http://schemas.microsoft.com/office/drawing/2014/main" id="{170DC058-46CD-40B6-9DE8-03F42A7EAF2C}"/>
              </a:ext>
            </a:extLst>
          </p:cNvPr>
          <p:cNvPicPr>
            <a:picLocks noChangeAspect="1"/>
          </p:cNvPicPr>
          <p:nvPr/>
        </p:nvPicPr>
        <p:blipFill>
          <a:blip r:embed="rId4"/>
          <a:srcRect/>
          <a:stretch/>
        </p:blipFill>
        <p:spPr>
          <a:xfrm>
            <a:off x="443757" y="4311009"/>
            <a:ext cx="5160088" cy="2129757"/>
          </a:xfrm>
          <a:prstGeom prst="rect">
            <a:avLst/>
          </a:prstGeom>
        </p:spPr>
      </p:pic>
      <p:pic>
        <p:nvPicPr>
          <p:cNvPr id="14" name="Picture 13">
            <a:extLst>
              <a:ext uri="{FF2B5EF4-FFF2-40B4-BE49-F238E27FC236}">
                <a16:creationId xmlns:a16="http://schemas.microsoft.com/office/drawing/2014/main" id="{6F51D6DF-3FA8-4CE8-A996-68AD945859D3}"/>
              </a:ext>
            </a:extLst>
          </p:cNvPr>
          <p:cNvPicPr>
            <a:picLocks noChangeAspect="1"/>
          </p:cNvPicPr>
          <p:nvPr/>
        </p:nvPicPr>
        <p:blipFill>
          <a:blip r:embed="rId5"/>
          <a:srcRect/>
          <a:stretch/>
        </p:blipFill>
        <p:spPr>
          <a:xfrm>
            <a:off x="6037277" y="4339324"/>
            <a:ext cx="5160088" cy="2101442"/>
          </a:xfrm>
          <a:prstGeom prst="rect">
            <a:avLst/>
          </a:prstGeom>
        </p:spPr>
      </p:pic>
    </p:spTree>
    <p:extLst>
      <p:ext uri="{BB962C8B-B14F-4D97-AF65-F5344CB8AC3E}">
        <p14:creationId xmlns:p14="http://schemas.microsoft.com/office/powerpoint/2010/main" val="166348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1B80A6-3C29-4959-8151-DADC23FB8B8B}"/>
              </a:ext>
            </a:extLst>
          </p:cNvPr>
          <p:cNvSpPr>
            <a:spLocks noGrp="1"/>
          </p:cNvSpPr>
          <p:nvPr>
            <p:ph type="body" sz="half" idx="2"/>
          </p:nvPr>
        </p:nvSpPr>
        <p:spPr/>
        <p:txBody>
          <a:bodyPr>
            <a:normAutofit/>
          </a:bodyPr>
          <a:lstStyle/>
          <a:p>
            <a:pPr algn="r"/>
            <a:r>
              <a:rPr lang="en-IN" sz="7000" dirty="0"/>
              <a:t>THANK YOU</a:t>
            </a:r>
          </a:p>
        </p:txBody>
      </p:sp>
    </p:spTree>
    <p:extLst>
      <p:ext uri="{BB962C8B-B14F-4D97-AF65-F5344CB8AC3E}">
        <p14:creationId xmlns:p14="http://schemas.microsoft.com/office/powerpoint/2010/main" val="232862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DE84-CA90-4067-A425-58A0C2119F64}"/>
              </a:ext>
            </a:extLst>
          </p:cNvPr>
          <p:cNvSpPr>
            <a:spLocks noGrp="1"/>
          </p:cNvSpPr>
          <p:nvPr>
            <p:ph type="title"/>
          </p:nvPr>
        </p:nvSpPr>
        <p:spPr/>
        <p:txBody>
          <a:bodyPr/>
          <a:lstStyle/>
          <a:p>
            <a:r>
              <a:rPr lang="en-IN" dirty="0"/>
              <a:t>Design of firmware</a:t>
            </a:r>
          </a:p>
        </p:txBody>
      </p:sp>
      <p:sp>
        <p:nvSpPr>
          <p:cNvPr id="3" name="Content Placeholder 2">
            <a:extLst>
              <a:ext uri="{FF2B5EF4-FFF2-40B4-BE49-F238E27FC236}">
                <a16:creationId xmlns:a16="http://schemas.microsoft.com/office/drawing/2014/main" id="{2942AFD0-8D50-4F6A-8C12-72F3DE9244E6}"/>
              </a:ext>
            </a:extLst>
          </p:cNvPr>
          <p:cNvSpPr>
            <a:spLocks noGrp="1"/>
          </p:cNvSpPr>
          <p:nvPr>
            <p:ph idx="1"/>
          </p:nvPr>
        </p:nvSpPr>
        <p:spPr/>
        <p:txBody>
          <a:bodyPr/>
          <a:lstStyle/>
          <a:p>
            <a:pPr marL="0" indent="0">
              <a:buNone/>
            </a:pPr>
            <a:r>
              <a:rPr lang="en-US" dirty="0">
                <a:effectLst/>
              </a:rPr>
              <a:t>Chrome OS consists of three major components: </a:t>
            </a:r>
          </a:p>
          <a:p>
            <a:r>
              <a:rPr lang="en-US" dirty="0">
                <a:effectLst/>
              </a:rPr>
              <a:t>The Chromium-based browser and the window manager</a:t>
            </a:r>
          </a:p>
          <a:p>
            <a:r>
              <a:rPr lang="en-US" dirty="0">
                <a:effectLst/>
              </a:rPr>
              <a:t>System-level software and user-land services: the kernel, drivers, connection manager, and so on</a:t>
            </a:r>
          </a:p>
          <a:p>
            <a:r>
              <a:rPr lang="en-US" dirty="0">
                <a:effectLst/>
              </a:rPr>
              <a:t>Firmware </a:t>
            </a:r>
          </a:p>
          <a:p>
            <a:endParaRPr lang="en-IN" dirty="0"/>
          </a:p>
        </p:txBody>
      </p:sp>
    </p:spTree>
    <p:extLst>
      <p:ext uri="{BB962C8B-B14F-4D97-AF65-F5344CB8AC3E}">
        <p14:creationId xmlns:p14="http://schemas.microsoft.com/office/powerpoint/2010/main" val="1153430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2055-21A7-4509-9E25-82B9623E53F5}"/>
              </a:ext>
            </a:extLst>
          </p:cNvPr>
          <p:cNvSpPr>
            <a:spLocks noGrp="1"/>
          </p:cNvSpPr>
          <p:nvPr>
            <p:ph type="title"/>
          </p:nvPr>
        </p:nvSpPr>
        <p:spPr/>
        <p:txBody>
          <a:bodyPr/>
          <a:lstStyle/>
          <a:p>
            <a:r>
              <a:rPr lang="en-IN" dirty="0"/>
              <a:t>Architecture</a:t>
            </a:r>
          </a:p>
        </p:txBody>
      </p:sp>
      <p:pic>
        <p:nvPicPr>
          <p:cNvPr id="5" name="Content Placeholder 4">
            <a:extLst>
              <a:ext uri="{FF2B5EF4-FFF2-40B4-BE49-F238E27FC236}">
                <a16:creationId xmlns:a16="http://schemas.microsoft.com/office/drawing/2014/main" id="{C24311BD-BE69-42CA-AF16-12C863A318BC}"/>
              </a:ext>
            </a:extLst>
          </p:cNvPr>
          <p:cNvPicPr>
            <a:picLocks noGrp="1" noChangeAspect="1"/>
          </p:cNvPicPr>
          <p:nvPr>
            <p:ph idx="1"/>
          </p:nvPr>
        </p:nvPicPr>
        <p:blipFill>
          <a:blip r:embed="rId2"/>
          <a:stretch>
            <a:fillRect/>
          </a:stretch>
        </p:blipFill>
        <p:spPr>
          <a:xfrm>
            <a:off x="595618" y="2176493"/>
            <a:ext cx="10721131" cy="4541342"/>
          </a:xfrm>
        </p:spPr>
      </p:pic>
    </p:spTree>
    <p:extLst>
      <p:ext uri="{BB962C8B-B14F-4D97-AF65-F5344CB8AC3E}">
        <p14:creationId xmlns:p14="http://schemas.microsoft.com/office/powerpoint/2010/main" val="161498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363F-1D37-49CB-B330-E3039205E5D3}"/>
              </a:ext>
            </a:extLst>
          </p:cNvPr>
          <p:cNvSpPr>
            <a:spLocks noGrp="1"/>
          </p:cNvSpPr>
          <p:nvPr>
            <p:ph type="title"/>
          </p:nvPr>
        </p:nvSpPr>
        <p:spPr/>
        <p:txBody>
          <a:bodyPr/>
          <a:lstStyle/>
          <a:p>
            <a:r>
              <a:rPr lang="en-IN" dirty="0"/>
              <a:t>Firmware</a:t>
            </a:r>
          </a:p>
        </p:txBody>
      </p:sp>
      <p:sp>
        <p:nvSpPr>
          <p:cNvPr id="3" name="Content Placeholder 2">
            <a:extLst>
              <a:ext uri="{FF2B5EF4-FFF2-40B4-BE49-F238E27FC236}">
                <a16:creationId xmlns:a16="http://schemas.microsoft.com/office/drawing/2014/main" id="{8D0EA247-8B02-4AF4-B1A6-9936A36A80B6}"/>
              </a:ext>
            </a:extLst>
          </p:cNvPr>
          <p:cNvSpPr>
            <a:spLocks noGrp="1"/>
          </p:cNvSpPr>
          <p:nvPr>
            <p:ph idx="1"/>
          </p:nvPr>
        </p:nvSpPr>
        <p:spPr>
          <a:xfrm>
            <a:off x="680321" y="1992086"/>
            <a:ext cx="9613861" cy="4294414"/>
          </a:xfrm>
        </p:spPr>
        <p:txBody>
          <a:bodyPr>
            <a:normAutofit fontScale="85000" lnSpcReduction="20000"/>
          </a:bodyPr>
          <a:lstStyle/>
          <a:p>
            <a:pPr marL="0" indent="0" algn="just">
              <a:buNone/>
            </a:pPr>
            <a:r>
              <a:rPr lang="en-US" dirty="0">
                <a:effectLst/>
              </a:rPr>
              <a:t>The firmware plays a key part to make booting the OS faster and more secure. To achieve this goal Chrome OS has removed unnecessary components and adding support for verifying each step in the boot process. Chrome OS also support for system recovery into the firmware itself. This can avoid the complexity that's in most PC firmware because They don't have to be backwards compatible with a large amount of legacy hardware. For example, we don't have to probe for floppy drives.</a:t>
            </a:r>
          </a:p>
          <a:p>
            <a:pPr marL="0" indent="0">
              <a:buNone/>
            </a:pPr>
            <a:endParaRPr lang="en-US" dirty="0">
              <a:effectLst/>
            </a:endParaRPr>
          </a:p>
          <a:p>
            <a:pPr marL="0" indent="0">
              <a:buNone/>
            </a:pPr>
            <a:r>
              <a:rPr lang="en-US" dirty="0">
                <a:effectLst/>
              </a:rPr>
              <a:t>Chrome OS firmware has implemented with the following functionality:</a:t>
            </a:r>
          </a:p>
          <a:p>
            <a:pPr algn="just"/>
            <a:r>
              <a:rPr lang="en-US" b="1" dirty="0">
                <a:effectLst/>
                <a:hlinkClick r:id="rId2"/>
              </a:rPr>
              <a:t>System recovery</a:t>
            </a:r>
            <a:r>
              <a:rPr lang="en-US" b="1" dirty="0">
                <a:effectLst/>
              </a:rPr>
              <a:t>:</a:t>
            </a:r>
            <a:r>
              <a:rPr lang="en-US" dirty="0">
                <a:effectLst/>
              </a:rPr>
              <a:t> The recovery firmware can re-install Chrome OS in the event that the system has become corrupt or compromised.</a:t>
            </a:r>
          </a:p>
          <a:p>
            <a:pPr algn="just"/>
            <a:r>
              <a:rPr lang="en-US" b="1" dirty="0">
                <a:effectLst/>
                <a:hlinkClick r:id="rId3"/>
              </a:rPr>
              <a:t>Verified boot</a:t>
            </a:r>
            <a:r>
              <a:rPr lang="en-US" b="1" dirty="0">
                <a:effectLst/>
              </a:rPr>
              <a:t>:</a:t>
            </a:r>
            <a:r>
              <a:rPr lang="en-US" dirty="0">
                <a:effectLst/>
              </a:rPr>
              <a:t>  Each time the system boots, Chrome OS verifies that the firmware, kernel, and system image have not been tampered with or become corrupt. This process starts in the firmware.</a:t>
            </a:r>
          </a:p>
          <a:p>
            <a:pPr algn="just"/>
            <a:r>
              <a:rPr lang="en-US" b="1" dirty="0">
                <a:effectLst/>
                <a:hlinkClick r:id="rId2"/>
              </a:rPr>
              <a:t>Fast boot</a:t>
            </a:r>
            <a:r>
              <a:rPr lang="en-US" b="1" dirty="0">
                <a:effectLst/>
              </a:rPr>
              <a:t>:</a:t>
            </a:r>
            <a:r>
              <a:rPr lang="en-US" dirty="0">
                <a:effectLst/>
              </a:rPr>
              <a:t> They have improved boot performance by removing a lot of complexity that is normally found in PC firmware.</a:t>
            </a:r>
          </a:p>
          <a:p>
            <a:endParaRPr lang="en-IN" dirty="0"/>
          </a:p>
        </p:txBody>
      </p:sp>
    </p:spTree>
    <p:extLst>
      <p:ext uri="{BB962C8B-B14F-4D97-AF65-F5344CB8AC3E}">
        <p14:creationId xmlns:p14="http://schemas.microsoft.com/office/powerpoint/2010/main" val="187126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731A-99A1-4899-B415-1037E71EC9E1}"/>
              </a:ext>
            </a:extLst>
          </p:cNvPr>
          <p:cNvSpPr>
            <a:spLocks noGrp="1"/>
          </p:cNvSpPr>
          <p:nvPr>
            <p:ph type="title"/>
          </p:nvPr>
        </p:nvSpPr>
        <p:spPr/>
        <p:txBody>
          <a:bodyPr/>
          <a:lstStyle/>
          <a:p>
            <a:r>
              <a:rPr lang="en-IN" dirty="0"/>
              <a:t>High level design of the firmware</a:t>
            </a:r>
          </a:p>
        </p:txBody>
      </p:sp>
      <p:pic>
        <p:nvPicPr>
          <p:cNvPr id="5" name="Content Placeholder 4">
            <a:extLst>
              <a:ext uri="{FF2B5EF4-FFF2-40B4-BE49-F238E27FC236}">
                <a16:creationId xmlns:a16="http://schemas.microsoft.com/office/drawing/2014/main" id="{F9AFAD19-6623-4B73-B2D4-ABDEC4663590}"/>
              </a:ext>
            </a:extLst>
          </p:cNvPr>
          <p:cNvPicPr>
            <a:picLocks noGrp="1" noChangeAspect="1"/>
          </p:cNvPicPr>
          <p:nvPr>
            <p:ph idx="1"/>
          </p:nvPr>
        </p:nvPicPr>
        <p:blipFill>
          <a:blip r:embed="rId2"/>
          <a:stretch>
            <a:fillRect/>
          </a:stretch>
        </p:blipFill>
        <p:spPr>
          <a:xfrm>
            <a:off x="680320" y="2591968"/>
            <a:ext cx="10510593" cy="3512803"/>
          </a:xfrm>
        </p:spPr>
      </p:pic>
    </p:spTree>
    <p:extLst>
      <p:ext uri="{BB962C8B-B14F-4D97-AF65-F5344CB8AC3E}">
        <p14:creationId xmlns:p14="http://schemas.microsoft.com/office/powerpoint/2010/main" val="17570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F8DB-8C8E-4DFC-B337-F1748BE9066C}"/>
              </a:ext>
            </a:extLst>
          </p:cNvPr>
          <p:cNvSpPr>
            <a:spLocks noGrp="1"/>
          </p:cNvSpPr>
          <p:nvPr>
            <p:ph type="title"/>
          </p:nvPr>
        </p:nvSpPr>
        <p:spPr/>
        <p:txBody>
          <a:bodyPr/>
          <a:lstStyle/>
          <a:p>
            <a:r>
              <a:rPr lang="en-IN" b="1" dirty="0"/>
              <a:t>Firmware Boot and Recovery</a:t>
            </a:r>
            <a:endParaRPr lang="en-IN" dirty="0"/>
          </a:p>
        </p:txBody>
      </p:sp>
      <p:sp>
        <p:nvSpPr>
          <p:cNvPr id="3" name="Content Placeholder 2">
            <a:extLst>
              <a:ext uri="{FF2B5EF4-FFF2-40B4-BE49-F238E27FC236}">
                <a16:creationId xmlns:a16="http://schemas.microsoft.com/office/drawing/2014/main" id="{82E10563-41B5-4F26-ADE9-7BD90FBA66B1}"/>
              </a:ext>
            </a:extLst>
          </p:cNvPr>
          <p:cNvSpPr>
            <a:spLocks noGrp="1"/>
          </p:cNvSpPr>
          <p:nvPr>
            <p:ph idx="1"/>
          </p:nvPr>
        </p:nvSpPr>
        <p:spPr>
          <a:xfrm>
            <a:off x="680320" y="2113352"/>
            <a:ext cx="10373760" cy="4510968"/>
          </a:xfrm>
        </p:spPr>
        <p:txBody>
          <a:bodyPr>
            <a:normAutofit fontScale="92500"/>
          </a:bodyPr>
          <a:lstStyle/>
          <a:p>
            <a:pPr algn="just"/>
            <a:r>
              <a:rPr lang="en-US" dirty="0">
                <a:effectLst/>
              </a:rPr>
              <a:t>The layout and structure of firmware for Chrome OS is designed for security, recovery and development.</a:t>
            </a:r>
          </a:p>
          <a:p>
            <a:pPr algn="just"/>
            <a:r>
              <a:rPr lang="en-US" dirty="0">
                <a:effectLst/>
              </a:rPr>
              <a:t>All firmware will contain a recovery code path, which will restore the machine to its original Chrome OS state. This recovery code path will be initiated either when any chain in the boot path is not verified or when a user manually triggers recovery mode, likely via an explicit recovery button on the device.</a:t>
            </a:r>
          </a:p>
          <a:p>
            <a:pPr algn="just"/>
            <a:r>
              <a:rPr lang="en-US" dirty="0">
                <a:effectLst/>
              </a:rPr>
              <a:t>Chrome OS wants to support developers as well. Developers are provided with a means of running alternate software. In the alternate boot paths, the user is notified that they are not running a boot path provided as part of Chrome OS.</a:t>
            </a:r>
          </a:p>
          <a:p>
            <a:pPr algn="just"/>
            <a:r>
              <a:rPr lang="en-US" dirty="0">
                <a:effectLst/>
              </a:rPr>
              <a:t>The boot and recovery procedures outlined will be implemented and required for all Chrome OS platforms regardless of architecture (ARM/Intel/etc...).</a:t>
            </a:r>
          </a:p>
        </p:txBody>
      </p:sp>
    </p:spTree>
    <p:extLst>
      <p:ext uri="{BB962C8B-B14F-4D97-AF65-F5344CB8AC3E}">
        <p14:creationId xmlns:p14="http://schemas.microsoft.com/office/powerpoint/2010/main" val="75653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06C7-12B5-415C-BB8E-22304DBC11D8}"/>
              </a:ext>
            </a:extLst>
          </p:cNvPr>
          <p:cNvSpPr>
            <a:spLocks noGrp="1"/>
          </p:cNvSpPr>
          <p:nvPr>
            <p:ph type="title"/>
          </p:nvPr>
        </p:nvSpPr>
        <p:spPr/>
        <p:txBody>
          <a:bodyPr/>
          <a:lstStyle/>
          <a:p>
            <a:r>
              <a:rPr lang="en-IN" dirty="0"/>
              <a:t>EEPROM map</a:t>
            </a:r>
          </a:p>
        </p:txBody>
      </p:sp>
      <p:pic>
        <p:nvPicPr>
          <p:cNvPr id="6" name="Content Placeholder 5">
            <a:extLst>
              <a:ext uri="{FF2B5EF4-FFF2-40B4-BE49-F238E27FC236}">
                <a16:creationId xmlns:a16="http://schemas.microsoft.com/office/drawing/2014/main" id="{B988A5FF-431B-415E-B832-B8920A44C76B}"/>
              </a:ext>
            </a:extLst>
          </p:cNvPr>
          <p:cNvPicPr>
            <a:picLocks noGrp="1" noChangeAspect="1"/>
          </p:cNvPicPr>
          <p:nvPr>
            <p:ph sz="half" idx="1"/>
          </p:nvPr>
        </p:nvPicPr>
        <p:blipFill>
          <a:blip r:embed="rId2"/>
          <a:stretch>
            <a:fillRect/>
          </a:stretch>
        </p:blipFill>
        <p:spPr>
          <a:xfrm>
            <a:off x="314561" y="2011680"/>
            <a:ext cx="2144522" cy="4515794"/>
          </a:xfrm>
        </p:spPr>
      </p:pic>
      <p:sp>
        <p:nvSpPr>
          <p:cNvPr id="4" name="Content Placeholder 3">
            <a:extLst>
              <a:ext uri="{FF2B5EF4-FFF2-40B4-BE49-F238E27FC236}">
                <a16:creationId xmlns:a16="http://schemas.microsoft.com/office/drawing/2014/main" id="{B9E52636-889C-4CCA-86BE-B6A2B9434C5A}"/>
              </a:ext>
            </a:extLst>
          </p:cNvPr>
          <p:cNvSpPr>
            <a:spLocks noGrp="1"/>
          </p:cNvSpPr>
          <p:nvPr>
            <p:ph sz="half" idx="2"/>
          </p:nvPr>
        </p:nvSpPr>
        <p:spPr>
          <a:xfrm>
            <a:off x="2569464" y="2011680"/>
            <a:ext cx="9307975" cy="4724400"/>
          </a:xfrm>
        </p:spPr>
        <p:txBody>
          <a:bodyPr>
            <a:noAutofit/>
          </a:bodyPr>
          <a:lstStyle/>
          <a:p>
            <a:pPr marL="0" indent="0">
              <a:buNone/>
            </a:pPr>
            <a:r>
              <a:rPr lang="en-US" sz="1200" b="1" dirty="0">
                <a:effectLst/>
              </a:rPr>
              <a:t>Boot stub:</a:t>
            </a:r>
          </a:p>
          <a:p>
            <a:pPr marL="0" indent="0" algn="just">
              <a:buNone/>
            </a:pPr>
            <a:r>
              <a:rPr lang="en-US" sz="1200" dirty="0">
                <a:effectLst/>
              </a:rPr>
              <a:t>Must be at the top of EEPROM, since most processors jump to the top of memory (0xFFFFFFF0) after internal initialization.</a:t>
            </a:r>
            <a:br>
              <a:rPr lang="en-US" sz="1200" dirty="0">
                <a:effectLst/>
              </a:rPr>
            </a:br>
            <a:r>
              <a:rPr lang="en-US" sz="1200" dirty="0">
                <a:effectLst/>
              </a:rPr>
              <a:t>Contains the "root key" - the official public key used to verify the signature of the next stage of firmware. The private key is not contained on the device, and must be protected from all unauthorized access. To reduce exposure of the private root key, the private root key will be used to sign a second date-limited or numbered key stored in the rewritable firmware, which is then used to sign that firmware. Validation of the date or key number could be done via a TPM module.</a:t>
            </a:r>
          </a:p>
          <a:p>
            <a:pPr marL="0" indent="0">
              <a:buNone/>
            </a:pPr>
            <a:r>
              <a:rPr lang="en-US" sz="1200" b="1" dirty="0">
                <a:effectLst/>
              </a:rPr>
              <a:t>Pseudocode</a:t>
            </a:r>
            <a:endParaRPr lang="en-US" sz="1200" dirty="0">
              <a:effectLst/>
            </a:endParaRPr>
          </a:p>
          <a:p>
            <a:pPr algn="just"/>
            <a:r>
              <a:rPr lang="en-US" sz="1200" dirty="0">
                <a:effectLst/>
              </a:rPr>
              <a:t>Initialize processor and RAM (and implicitly, those parts of the north bridge necessary to initialize RAM), using conservative timings.</a:t>
            </a:r>
          </a:p>
          <a:p>
            <a:pPr algn="just"/>
            <a:r>
              <a:rPr lang="en-US" sz="1200" dirty="0">
                <a:effectLst/>
              </a:rPr>
              <a:t>If user-forced recovery mode, skip to attempt loading recovery firmware. (The recovery button asserts an I/O line that can be measured by the firmware.)</a:t>
            </a:r>
          </a:p>
          <a:p>
            <a:pPr algn="just"/>
            <a:r>
              <a:rPr lang="en-US" sz="1200" dirty="0">
                <a:effectLst/>
              </a:rPr>
              <a:t>Check the non-volatile register or memory region for a recovery mode cookie value.  If this is set, some later stage of the boot process must have failed and requested recovery mode, so skip to attempt loading recovery firmware.</a:t>
            </a:r>
          </a:p>
          <a:p>
            <a:pPr algn="just"/>
            <a:r>
              <a:rPr lang="en-US" sz="1200" dirty="0">
                <a:effectLst/>
              </a:rPr>
              <a:t>Attempt loading Firmware A.</a:t>
            </a:r>
          </a:p>
          <a:p>
            <a:pPr lvl="1" algn="just"/>
            <a:r>
              <a:rPr lang="en-US" sz="1200" dirty="0">
                <a:effectLst/>
              </a:rPr>
              <a:t>Copy Firmware A to RAM.</a:t>
            </a:r>
          </a:p>
          <a:p>
            <a:pPr lvl="1" algn="just"/>
            <a:r>
              <a:rPr lang="en-US" sz="1200" dirty="0">
                <a:effectLst/>
              </a:rPr>
              <a:t>Verify signature of Firmware A using public key stored in boot stub.</a:t>
            </a:r>
          </a:p>
          <a:p>
            <a:pPr lvl="1" algn="just"/>
            <a:r>
              <a:rPr lang="en-US" sz="1200" dirty="0">
                <a:effectLst/>
              </a:rPr>
              <a:t>If signature is valid, jump to Firmware A Setup.</a:t>
            </a:r>
          </a:p>
          <a:p>
            <a:pPr algn="just"/>
            <a:r>
              <a:rPr lang="en-US" sz="1200" dirty="0">
                <a:effectLst/>
              </a:rPr>
              <a:t>Firmware A is bad. Repeat for Firmware B.</a:t>
            </a:r>
          </a:p>
          <a:p>
            <a:pPr algn="just"/>
            <a:r>
              <a:rPr lang="en-US" sz="1200" dirty="0">
                <a:effectLst/>
              </a:rPr>
              <a:t>Both A and B are bad. Attempt loading recovery firmware to RAM and verify signature. If valid, jump to recovery firmware.</a:t>
            </a:r>
          </a:p>
          <a:p>
            <a:pPr algn="just"/>
            <a:r>
              <a:rPr lang="en-US" sz="1200" dirty="0">
                <a:effectLst/>
              </a:rPr>
              <a:t>All recovery options have been exhausted. Catch fire / emit POST code / etc.</a:t>
            </a:r>
          </a:p>
        </p:txBody>
      </p:sp>
    </p:spTree>
    <p:extLst>
      <p:ext uri="{BB962C8B-B14F-4D97-AF65-F5344CB8AC3E}">
        <p14:creationId xmlns:p14="http://schemas.microsoft.com/office/powerpoint/2010/main" val="30344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5A74920-281C-4D72-B560-2805346B5468}"/>
              </a:ext>
            </a:extLst>
          </p:cNvPr>
          <p:cNvSpPr txBox="1">
            <a:spLocks/>
          </p:cNvSpPr>
          <p:nvPr/>
        </p:nvSpPr>
        <p:spPr>
          <a:xfrm>
            <a:off x="319593" y="373848"/>
            <a:ext cx="11483717" cy="617795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dirty="0">
                <a:effectLst/>
              </a:rPr>
              <a:t>Firmware (A/B) setup</a:t>
            </a:r>
          </a:p>
          <a:p>
            <a:pPr marL="0" indent="0">
              <a:buFont typeface="Arial" panose="020B0604020202020204" pitchFamily="34" charset="0"/>
              <a:buNone/>
            </a:pPr>
            <a:r>
              <a:rPr lang="en-US" dirty="0">
                <a:effectLst/>
              </a:rPr>
              <a:t>This firmware sets up a minimal set of hardware components so that the boot loader can load the kernel from the normal boot drive.  For example, the SATA or eMMC controller.</a:t>
            </a:r>
            <a:br>
              <a:rPr lang="en-US" dirty="0">
                <a:effectLst/>
              </a:rPr>
            </a:br>
            <a:endParaRPr lang="en-US" dirty="0">
              <a:effectLst/>
            </a:endParaRPr>
          </a:p>
          <a:p>
            <a:pPr marL="0" indent="0">
              <a:buFont typeface="Arial" panose="020B0604020202020204" pitchFamily="34" charset="0"/>
              <a:buNone/>
            </a:pPr>
            <a:r>
              <a:rPr lang="en-US" b="1" dirty="0">
                <a:effectLst/>
              </a:rPr>
              <a:t>Pseudocode</a:t>
            </a:r>
            <a:endParaRPr lang="en-US" dirty="0">
              <a:effectLst/>
            </a:endParaRPr>
          </a:p>
          <a:p>
            <a:r>
              <a:rPr lang="en-US" dirty="0">
                <a:effectLst/>
              </a:rPr>
              <a:t>Initialize chipset / file system sufficiently to jump to Boot Loader code.</a:t>
            </a:r>
          </a:p>
          <a:p>
            <a:r>
              <a:rPr lang="en-US" dirty="0">
                <a:effectLst/>
              </a:rPr>
              <a:t>Jump to Boot Loader code.</a:t>
            </a:r>
          </a:p>
          <a:p>
            <a:r>
              <a:rPr lang="en-US" b="1" dirty="0">
                <a:effectLst/>
              </a:rPr>
              <a:t>Firmware (A/B) boot loader</a:t>
            </a:r>
          </a:p>
          <a:p>
            <a:r>
              <a:rPr lang="en-US" dirty="0">
                <a:effectLst/>
              </a:rPr>
              <a:t>The boot loader is only designed to load Chromium OS. We can go directly from firmware bootstrap to the kernel in the disk.</a:t>
            </a:r>
            <a:br>
              <a:rPr lang="en-US" dirty="0">
                <a:effectLst/>
              </a:rPr>
            </a:br>
            <a:endParaRPr lang="en-US" dirty="0">
              <a:effectLst/>
            </a:endParaRPr>
          </a:p>
          <a:p>
            <a:pPr marL="0" indent="0">
              <a:buFont typeface="Arial" panose="020B0604020202020204" pitchFamily="34" charset="0"/>
              <a:buNone/>
            </a:pPr>
            <a:r>
              <a:rPr lang="en-US" b="1" dirty="0">
                <a:effectLst/>
              </a:rPr>
              <a:t>Pseudocode</a:t>
            </a:r>
            <a:endParaRPr lang="en-US" dirty="0">
              <a:effectLst/>
            </a:endParaRPr>
          </a:p>
          <a:p>
            <a:r>
              <a:rPr lang="en-US" dirty="0">
                <a:effectLst/>
              </a:rPr>
              <a:t>Verify the partition table on the disk looks sane.</a:t>
            </a:r>
            <a:endParaRPr lang="en-US" b="1" dirty="0">
              <a:effectLst/>
            </a:endParaRPr>
          </a:p>
          <a:p>
            <a:r>
              <a:rPr lang="en-US" dirty="0">
                <a:effectLst/>
              </a:rPr>
              <a:t>Load kernel A from the disk.</a:t>
            </a:r>
            <a:endParaRPr lang="en-US" b="1" dirty="0">
              <a:effectLst/>
            </a:endParaRPr>
          </a:p>
          <a:p>
            <a:r>
              <a:rPr lang="en-US" dirty="0">
                <a:effectLst/>
              </a:rPr>
              <a:t>Verify signature of kernel.</a:t>
            </a:r>
            <a:endParaRPr lang="en-US" b="1" dirty="0">
              <a:effectLst/>
            </a:endParaRPr>
          </a:p>
          <a:p>
            <a:r>
              <a:rPr lang="en-US" dirty="0">
                <a:effectLst/>
              </a:rPr>
              <a:t>If signature is invalid:</a:t>
            </a:r>
            <a:endParaRPr lang="en-US" b="1" dirty="0">
              <a:effectLst/>
            </a:endParaRPr>
          </a:p>
          <a:p>
            <a:pPr lvl="1"/>
            <a:r>
              <a:rPr lang="en-US" dirty="0">
                <a:effectLst/>
              </a:rPr>
              <a:t>If this is kernel A, retry with kernel B.</a:t>
            </a:r>
            <a:br>
              <a:rPr lang="en-US" dirty="0">
                <a:effectLst/>
              </a:rPr>
            </a:br>
            <a:endParaRPr lang="en-US" b="1" dirty="0">
              <a:effectLst/>
            </a:endParaRPr>
          </a:p>
          <a:p>
            <a:pPr lvl="1"/>
            <a:r>
              <a:rPr lang="en-US" dirty="0">
                <a:effectLst/>
              </a:rPr>
              <a:t>Else this is kernel B.  Both kernels are bad, so set the recovery-mode cookie non-volatile register and reboot into recovery firmware.</a:t>
            </a:r>
            <a:br>
              <a:rPr lang="en-US" dirty="0">
                <a:effectLst/>
              </a:rPr>
            </a:br>
            <a:endParaRPr lang="en-US" b="1" dirty="0">
              <a:effectLst/>
            </a:endParaRPr>
          </a:p>
          <a:p>
            <a:r>
              <a:rPr lang="en-US" dirty="0">
                <a:effectLst/>
              </a:rPr>
              <a:t>If kernel was signed with a public key not known to the boot loader, this is a developer kernel:</a:t>
            </a:r>
            <a:endParaRPr lang="en-US" b="1" dirty="0">
              <a:effectLst/>
            </a:endParaRPr>
          </a:p>
          <a:p>
            <a:pPr lvl="1"/>
            <a:r>
              <a:rPr lang="en-US" dirty="0">
                <a:effectLst/>
              </a:rPr>
              <a:t>Initialize the display.</a:t>
            </a:r>
            <a:endParaRPr lang="en-US" b="1" dirty="0">
              <a:effectLst/>
            </a:endParaRPr>
          </a:p>
          <a:p>
            <a:pPr lvl="1"/>
            <a:r>
              <a:rPr lang="en-US" dirty="0">
                <a:effectLst/>
              </a:rPr>
              <a:t>Display scary developer mode warning to user. For example: "Google Chrome OS is not installed.  Press space bar to repair."</a:t>
            </a:r>
            <a:endParaRPr lang="en-US" b="1" dirty="0">
              <a:effectLst/>
            </a:endParaRPr>
          </a:p>
          <a:p>
            <a:pPr lvl="1"/>
            <a:r>
              <a:rPr lang="en-US" dirty="0">
                <a:effectLst/>
              </a:rPr>
              <a:t>Wait for keypress or 30-second delay before continuing.</a:t>
            </a:r>
            <a:endParaRPr lang="en-US" b="1" dirty="0">
              <a:effectLst/>
            </a:endParaRPr>
          </a:p>
          <a:p>
            <a:pPr lvl="1"/>
            <a:r>
              <a:rPr lang="en-US" dirty="0">
                <a:effectLst/>
              </a:rPr>
              <a:t>If key pressed was Space bar, Enter, or Esc, jump to Recovery Firmware.</a:t>
            </a:r>
            <a:endParaRPr lang="en-US" b="1" dirty="0">
              <a:effectLst/>
            </a:endParaRPr>
          </a:p>
          <a:p>
            <a:pPr lvl="1"/>
            <a:r>
              <a:rPr lang="en-US" dirty="0">
                <a:effectLst/>
              </a:rPr>
              <a:t>If key pressed was </a:t>
            </a:r>
            <a:r>
              <a:rPr lang="en-US" dirty="0" err="1">
                <a:effectLst/>
              </a:rPr>
              <a:t>Control+D</a:t>
            </a:r>
            <a:r>
              <a:rPr lang="en-US" dirty="0">
                <a:effectLst/>
              </a:rPr>
              <a:t>, dismiss screen.</a:t>
            </a:r>
            <a:endParaRPr lang="en-US" b="1" dirty="0">
              <a:effectLst/>
            </a:endParaRPr>
          </a:p>
          <a:p>
            <a:pPr lvl="1"/>
            <a:r>
              <a:rPr lang="en-US" dirty="0">
                <a:effectLst/>
              </a:rPr>
              <a:t>Ignore other key presses.</a:t>
            </a:r>
            <a:endParaRPr lang="en-US" b="1" dirty="0">
              <a:effectLst/>
            </a:endParaRPr>
          </a:p>
          <a:p>
            <a:r>
              <a:rPr lang="en-US" dirty="0">
                <a:effectLst/>
              </a:rPr>
              <a:t>Continue booting the kernel.</a:t>
            </a:r>
            <a:endParaRPr lang="en-US" b="1" dirty="0">
              <a:effectLst/>
            </a:endParaRPr>
          </a:p>
          <a:p>
            <a:endParaRPr lang="en-IN" dirty="0"/>
          </a:p>
        </p:txBody>
      </p:sp>
    </p:spTree>
    <p:extLst>
      <p:ext uri="{BB962C8B-B14F-4D97-AF65-F5344CB8AC3E}">
        <p14:creationId xmlns:p14="http://schemas.microsoft.com/office/powerpoint/2010/main" val="187025876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TM04033917[[fn=Berlin]]</Template>
  <TotalTime>151</TotalTime>
  <Words>2289</Words>
  <Application>Microsoft Office PowerPoint</Application>
  <PresentationFormat>Widescreen</PresentationFormat>
  <Paragraphs>125</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Trebuchet MS</vt:lpstr>
      <vt:lpstr>Berlin</vt:lpstr>
      <vt:lpstr>Case Study on Chrome OS</vt:lpstr>
      <vt:lpstr>Chrome OS Kernel Map</vt:lpstr>
      <vt:lpstr>Design of firmware</vt:lpstr>
      <vt:lpstr>Architecture</vt:lpstr>
      <vt:lpstr>Firmware</vt:lpstr>
      <vt:lpstr>High level design of the firmware</vt:lpstr>
      <vt:lpstr>Firmware Boot and Recovery</vt:lpstr>
      <vt:lpstr>EEPROM map</vt:lpstr>
      <vt:lpstr>PowerPoint Presentation</vt:lpstr>
      <vt:lpstr>Boot flowchart</vt:lpstr>
      <vt:lpstr>Boot flowchart</vt:lpstr>
      <vt:lpstr>Extending verification from the kernel on upward</vt:lpstr>
      <vt:lpstr>Verified Boot Data Structures</vt:lpstr>
      <vt:lpstr>Key structures keep track of their own key version and algorithm</vt:lpstr>
      <vt:lpstr>PowerPoint Presentation</vt:lpstr>
      <vt:lpstr>PowerPoint Presentation</vt:lpstr>
      <vt:lpstr>Major structure Key block</vt:lpstr>
      <vt:lpstr>Firmware image</vt:lpstr>
      <vt:lpstr>Kernel image</vt:lpstr>
      <vt:lpstr>Root of trust</vt:lpstr>
      <vt:lpstr>Normal boot</vt:lpstr>
      <vt:lpstr>Recovery boot</vt:lpstr>
      <vt:lpstr>Chrome and the window manager</vt:lpstr>
      <vt:lpstr>Some of the pics of the Chrome OS</vt:lpstr>
      <vt:lpstr>Some of the pics of the Chrome OS</vt:lpstr>
      <vt:lpstr>Some of the pics of the Chrome OS</vt:lpstr>
      <vt:lpstr>Some of the pics of the Chrome 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on Chrome OS</dc:title>
  <dc:creator>Subramanya G</dc:creator>
  <cp:lastModifiedBy>Subramanya G</cp:lastModifiedBy>
  <cp:revision>17</cp:revision>
  <dcterms:created xsi:type="dcterms:W3CDTF">2019-11-19T16:00:58Z</dcterms:created>
  <dcterms:modified xsi:type="dcterms:W3CDTF">2019-11-20T00:23:25Z</dcterms:modified>
</cp:coreProperties>
</file>